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7" r:id="rId6"/>
    <p:sldId id="265" r:id="rId7"/>
    <p:sldId id="262" r:id="rId8"/>
    <p:sldId id="266" r:id="rId9"/>
    <p:sldId id="268" r:id="rId10"/>
    <p:sldId id="264" r:id="rId11"/>
    <p:sldId id="270" r:id="rId12"/>
    <p:sldId id="271" r:id="rId13"/>
    <p:sldId id="272" r:id="rId14"/>
    <p:sldId id="269" r:id="rId15"/>
    <p:sldId id="293" r:id="rId16"/>
    <p:sldId id="274" r:id="rId17"/>
    <p:sldId id="273" r:id="rId18"/>
    <p:sldId id="275" r:id="rId19"/>
    <p:sldId id="277" r:id="rId20"/>
    <p:sldId id="278" r:id="rId21"/>
    <p:sldId id="279" r:id="rId22"/>
    <p:sldId id="295" r:id="rId23"/>
    <p:sldId id="288" r:id="rId24"/>
    <p:sldId id="292" r:id="rId25"/>
    <p:sldId id="276" r:id="rId26"/>
    <p:sldId id="281" r:id="rId27"/>
    <p:sldId id="282" r:id="rId28"/>
    <p:sldId id="283" r:id="rId29"/>
    <p:sldId id="284" r:id="rId30"/>
    <p:sldId id="285" r:id="rId31"/>
    <p:sldId id="287" r:id="rId32"/>
    <p:sldId id="259" r:id="rId33"/>
    <p:sldId id="289" r:id="rId34"/>
    <p:sldId id="290" r:id="rId35"/>
  </p:sldIdLst>
  <p:sldSz cx="18288000" cy="10287000"/>
  <p:notesSz cx="6858000" cy="9144000"/>
  <p:embeddedFontLst>
    <p:embeddedFont>
      <p:font typeface="Arimo Bold" panose="020B060402020202020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Now" panose="020B0604020202020204" charset="-18"/>
      <p:regular r:id="rId41"/>
    </p:embeddedFont>
    <p:embeddedFont>
      <p:font typeface="Now Bold" panose="020B0604020202020204" charset="-18"/>
      <p:regular r:id="rId42"/>
    </p:embeddedFont>
    <p:embeddedFont>
      <p:font typeface="Now Medium" panose="020B0604020202020204" charset="-18"/>
      <p:regular r:id="rId43"/>
    </p:embeddedFont>
    <p:embeddedFont>
      <p:font typeface="Open Sans Bold" panose="020B0604020202020204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4622" autoAdjust="0"/>
  </p:normalViewPr>
  <p:slideViewPr>
    <p:cSldViewPr>
      <p:cViewPr varScale="1">
        <p:scale>
          <a:sx n="72" d="100"/>
          <a:sy n="72" d="100"/>
        </p:scale>
        <p:origin x="69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8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svg"/><Relationship Id="rId7" Type="http://schemas.openxmlformats.org/officeDocument/2006/relationships/image" Target="../media/image102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svg"/><Relationship Id="rId4" Type="http://schemas.openxmlformats.org/officeDocument/2006/relationships/image" Target="../media/image9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svg"/><Relationship Id="rId3" Type="http://schemas.openxmlformats.org/officeDocument/2006/relationships/image" Target="../media/image105.svg"/><Relationship Id="rId7" Type="http://schemas.openxmlformats.org/officeDocument/2006/relationships/image" Target="../media/image109.svg"/><Relationship Id="rId12" Type="http://schemas.openxmlformats.org/officeDocument/2006/relationships/image" Target="../media/image114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13.svg"/><Relationship Id="rId5" Type="http://schemas.openxmlformats.org/officeDocument/2006/relationships/image" Target="../media/image107.sv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81.svg"/><Relationship Id="rId4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mailto:zbiory@uthrad.pl" TargetMode="External"/><Relationship Id="rId3" Type="http://schemas.openxmlformats.org/officeDocument/2006/relationships/image" Target="../media/image118.svg"/><Relationship Id="rId7" Type="http://schemas.openxmlformats.org/officeDocument/2006/relationships/image" Target="../media/image122.svg"/><Relationship Id="rId12" Type="http://schemas.openxmlformats.org/officeDocument/2006/relationships/image" Target="../media/image126.sv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125.png"/><Relationship Id="rId5" Type="http://schemas.openxmlformats.org/officeDocument/2006/relationships/image" Target="../media/image120.svg"/><Relationship Id="rId10" Type="http://schemas.openxmlformats.org/officeDocument/2006/relationships/image" Target="../media/image124.svg"/><Relationship Id="rId4" Type="http://schemas.openxmlformats.org/officeDocument/2006/relationships/image" Target="../media/image119.png"/><Relationship Id="rId9" Type="http://schemas.openxmlformats.org/officeDocument/2006/relationships/image" Target="../media/image1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.svg"/><Relationship Id="rId7" Type="http://schemas.openxmlformats.org/officeDocument/2006/relationships/image" Target="../media/image12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11" Type="http://schemas.openxmlformats.org/officeDocument/2006/relationships/image" Target="../media/image132.svg"/><Relationship Id="rId5" Type="http://schemas.openxmlformats.org/officeDocument/2006/relationships/image" Target="../media/image14.svg"/><Relationship Id="rId10" Type="http://schemas.openxmlformats.org/officeDocument/2006/relationships/image" Target="../media/image131.png"/><Relationship Id="rId4" Type="http://schemas.openxmlformats.org/officeDocument/2006/relationships/image" Target="../media/image13.png"/><Relationship Id="rId9" Type="http://schemas.openxmlformats.org/officeDocument/2006/relationships/image" Target="../media/image13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3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5" Type="http://schemas.openxmlformats.org/officeDocument/2006/relationships/image" Target="../media/image130.svg"/><Relationship Id="rId4" Type="http://schemas.openxmlformats.org/officeDocument/2006/relationships/image" Target="../media/image1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134.svg"/><Relationship Id="rId7" Type="http://schemas.openxmlformats.org/officeDocument/2006/relationships/image" Target="../media/image138.svg"/><Relationship Id="rId12" Type="http://schemas.openxmlformats.org/officeDocument/2006/relationships/image" Target="../media/image141.gif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11" Type="http://schemas.openxmlformats.org/officeDocument/2006/relationships/image" Target="../media/image140.svg"/><Relationship Id="rId5" Type="http://schemas.openxmlformats.org/officeDocument/2006/relationships/image" Target="../media/image136.svg"/><Relationship Id="rId10" Type="http://schemas.openxmlformats.org/officeDocument/2006/relationships/image" Target="../media/image139.png"/><Relationship Id="rId4" Type="http://schemas.openxmlformats.org/officeDocument/2006/relationships/image" Target="../media/image135.png"/><Relationship Id="rId9" Type="http://schemas.openxmlformats.org/officeDocument/2006/relationships/image" Target="../media/image9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svg"/><Relationship Id="rId7" Type="http://schemas.openxmlformats.org/officeDocument/2006/relationships/image" Target="../media/image147.sv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11" Type="http://schemas.openxmlformats.org/officeDocument/2006/relationships/hyperlink" Target="mailto:wmb@uthrad.pl" TargetMode="External"/><Relationship Id="rId5" Type="http://schemas.openxmlformats.org/officeDocument/2006/relationships/image" Target="../media/image145.svg"/><Relationship Id="rId10" Type="http://schemas.openxmlformats.org/officeDocument/2006/relationships/hyperlink" Target="https://biblioteka.uniwersytetradom.pl/wypozyczalnia-miedzybiblioteczna/" TargetMode="External"/><Relationship Id="rId4" Type="http://schemas.openxmlformats.org/officeDocument/2006/relationships/image" Target="../media/image144.png"/><Relationship Id="rId9" Type="http://schemas.openxmlformats.org/officeDocument/2006/relationships/image" Target="../media/image14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gif"/><Relationship Id="rId13" Type="http://schemas.openxmlformats.org/officeDocument/2006/relationships/image" Target="../media/image158.svg"/><Relationship Id="rId3" Type="http://schemas.openxmlformats.org/officeDocument/2006/relationships/image" Target="../media/image107.svg"/><Relationship Id="rId7" Type="http://schemas.openxmlformats.org/officeDocument/2006/relationships/image" Target="../media/image153.svg"/><Relationship Id="rId12" Type="http://schemas.openxmlformats.org/officeDocument/2006/relationships/image" Target="../media/image15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11" Type="http://schemas.openxmlformats.org/officeDocument/2006/relationships/image" Target="../media/image156.svg"/><Relationship Id="rId5" Type="http://schemas.openxmlformats.org/officeDocument/2006/relationships/image" Target="../media/image151.svg"/><Relationship Id="rId10" Type="http://schemas.openxmlformats.org/officeDocument/2006/relationships/image" Target="../media/image155.png"/><Relationship Id="rId4" Type="http://schemas.openxmlformats.org/officeDocument/2006/relationships/image" Target="../media/image150.png"/><Relationship Id="rId9" Type="http://schemas.openxmlformats.org/officeDocument/2006/relationships/hyperlink" Target="https://biblioteka.uniwersytetradom.pl/wypozyczalnia-miedzybiblioteczna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svg"/><Relationship Id="rId7" Type="http://schemas.openxmlformats.org/officeDocument/2006/relationships/image" Target="../media/image162.gif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png"/><Relationship Id="rId5" Type="http://schemas.openxmlformats.org/officeDocument/2006/relationships/image" Target="../media/image115.svg"/><Relationship Id="rId4" Type="http://schemas.openxmlformats.org/officeDocument/2006/relationships/image" Target="../media/image1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svg"/><Relationship Id="rId17" Type="http://schemas.openxmlformats.org/officeDocument/2006/relationships/hyperlink" Target="https://biblioteka.uniwersytetradom.pl/wp-content/uploads/sites/35/2022/10/R-69-2023.pdf" TargetMode="External"/><Relationship Id="rId2" Type="http://schemas.openxmlformats.org/officeDocument/2006/relationships/image" Target="../media/image9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svg"/><Relationship Id="rId15" Type="http://schemas.openxmlformats.org/officeDocument/2006/relationships/image" Target="../media/image22.png"/><Relationship Id="rId10" Type="http://schemas.openxmlformats.org/officeDocument/2006/relationships/image" Target="../media/image17.gif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openxmlformats.org/officeDocument/2006/relationships/image" Target="../media/image115.svg"/><Relationship Id="rId3" Type="http://schemas.openxmlformats.org/officeDocument/2006/relationships/image" Target="../media/image164.svg"/><Relationship Id="rId7" Type="http://schemas.openxmlformats.org/officeDocument/2006/relationships/image" Target="../media/image168.svg"/><Relationship Id="rId12" Type="http://schemas.openxmlformats.org/officeDocument/2006/relationships/image" Target="../media/image11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11" Type="http://schemas.openxmlformats.org/officeDocument/2006/relationships/hyperlink" Target="https://katalog.uniwersytetradom.pl/catalog" TargetMode="External"/><Relationship Id="rId5" Type="http://schemas.openxmlformats.org/officeDocument/2006/relationships/image" Target="../media/image166.svg"/><Relationship Id="rId10" Type="http://schemas.openxmlformats.org/officeDocument/2006/relationships/image" Target="../media/image171.gif"/><Relationship Id="rId4" Type="http://schemas.openxmlformats.org/officeDocument/2006/relationships/image" Target="../media/image165.png"/><Relationship Id="rId9" Type="http://schemas.openxmlformats.org/officeDocument/2006/relationships/image" Target="../media/image170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openxmlformats.org/officeDocument/2006/relationships/hyperlink" Target="https://katalog.uniwersytetradom.pl/catalog" TargetMode="External"/><Relationship Id="rId3" Type="http://schemas.openxmlformats.org/officeDocument/2006/relationships/image" Target="../media/image12.svg"/><Relationship Id="rId7" Type="http://schemas.openxmlformats.org/officeDocument/2006/relationships/image" Target="../media/image173.svg"/><Relationship Id="rId12" Type="http://schemas.openxmlformats.org/officeDocument/2006/relationships/image" Target="../media/image17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png"/><Relationship Id="rId11" Type="http://schemas.openxmlformats.org/officeDocument/2006/relationships/image" Target="../media/image177.png"/><Relationship Id="rId5" Type="http://schemas.openxmlformats.org/officeDocument/2006/relationships/image" Target="../media/image14.svg"/><Relationship Id="rId10" Type="http://schemas.openxmlformats.org/officeDocument/2006/relationships/image" Target="../media/image176.png"/><Relationship Id="rId4" Type="http://schemas.openxmlformats.org/officeDocument/2006/relationships/image" Target="../media/image13.png"/><Relationship Id="rId9" Type="http://schemas.openxmlformats.org/officeDocument/2006/relationships/image" Target="../media/image17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gif"/><Relationship Id="rId3" Type="http://schemas.openxmlformats.org/officeDocument/2006/relationships/image" Target="../media/image180.svg"/><Relationship Id="rId7" Type="http://schemas.openxmlformats.org/officeDocument/2006/relationships/image" Target="../media/image184.sv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png"/><Relationship Id="rId5" Type="http://schemas.openxmlformats.org/officeDocument/2006/relationships/image" Target="../media/image182.svg"/><Relationship Id="rId4" Type="http://schemas.openxmlformats.org/officeDocument/2006/relationships/image" Target="../media/image18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12.svg"/><Relationship Id="rId7" Type="http://schemas.openxmlformats.org/officeDocument/2006/relationships/image" Target="../media/image187.svg"/><Relationship Id="rId12" Type="http://schemas.openxmlformats.org/officeDocument/2006/relationships/image" Target="../media/image19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6.png"/><Relationship Id="rId11" Type="http://schemas.openxmlformats.org/officeDocument/2006/relationships/image" Target="../media/image191.svg"/><Relationship Id="rId5" Type="http://schemas.openxmlformats.org/officeDocument/2006/relationships/image" Target="../media/image14.svg"/><Relationship Id="rId10" Type="http://schemas.openxmlformats.org/officeDocument/2006/relationships/image" Target="../media/image190.png"/><Relationship Id="rId4" Type="http://schemas.openxmlformats.org/officeDocument/2006/relationships/image" Target="../media/image13.png"/><Relationship Id="rId9" Type="http://schemas.openxmlformats.org/officeDocument/2006/relationships/image" Target="../media/image18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13" Type="http://schemas.openxmlformats.org/officeDocument/2006/relationships/image" Target="../media/image196.svg"/><Relationship Id="rId3" Type="http://schemas.openxmlformats.org/officeDocument/2006/relationships/image" Target="../media/image12.svg"/><Relationship Id="rId7" Type="http://schemas.openxmlformats.org/officeDocument/2006/relationships/image" Target="../media/image187.svg"/><Relationship Id="rId12" Type="http://schemas.openxmlformats.org/officeDocument/2006/relationships/image" Target="../media/image19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6.png"/><Relationship Id="rId11" Type="http://schemas.openxmlformats.org/officeDocument/2006/relationships/image" Target="../media/image194.svg"/><Relationship Id="rId5" Type="http://schemas.openxmlformats.org/officeDocument/2006/relationships/image" Target="../media/image14.svg"/><Relationship Id="rId15" Type="http://schemas.openxmlformats.org/officeDocument/2006/relationships/image" Target="../media/image191.svg"/><Relationship Id="rId10" Type="http://schemas.openxmlformats.org/officeDocument/2006/relationships/image" Target="../media/image193.png"/><Relationship Id="rId4" Type="http://schemas.openxmlformats.org/officeDocument/2006/relationships/image" Target="../media/image13.png"/><Relationship Id="rId9" Type="http://schemas.openxmlformats.org/officeDocument/2006/relationships/image" Target="../media/image189.svg"/><Relationship Id="rId14" Type="http://schemas.openxmlformats.org/officeDocument/2006/relationships/image" Target="../media/image1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8.svg"/><Relationship Id="rId4" Type="http://schemas.openxmlformats.org/officeDocument/2006/relationships/image" Target="../media/image19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gif"/><Relationship Id="rId3" Type="http://schemas.openxmlformats.org/officeDocument/2006/relationships/image" Target="../media/image200.svg"/><Relationship Id="rId7" Type="http://schemas.openxmlformats.org/officeDocument/2006/relationships/image" Target="../media/image204.sv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3.png"/><Relationship Id="rId5" Type="http://schemas.openxmlformats.org/officeDocument/2006/relationships/image" Target="../media/image202.svg"/><Relationship Id="rId10" Type="http://schemas.openxmlformats.org/officeDocument/2006/relationships/image" Target="../media/image207.jpeg"/><Relationship Id="rId4" Type="http://schemas.openxmlformats.org/officeDocument/2006/relationships/image" Target="../media/image201.png"/><Relationship Id="rId9" Type="http://schemas.openxmlformats.org/officeDocument/2006/relationships/image" Target="../media/image20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openxmlformats.org/officeDocument/2006/relationships/image" Target="../media/image47.svg"/><Relationship Id="rId7" Type="http://schemas.openxmlformats.org/officeDocument/2006/relationships/image" Target="../media/image211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png"/><Relationship Id="rId5" Type="http://schemas.openxmlformats.org/officeDocument/2006/relationships/image" Target="../media/image209.svg"/><Relationship Id="rId4" Type="http://schemas.openxmlformats.org/officeDocument/2006/relationships/image" Target="../media/image208.png"/><Relationship Id="rId9" Type="http://schemas.openxmlformats.org/officeDocument/2006/relationships/image" Target="../media/image213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iblioteka.uniwersytetradom.pl/" TargetMode="External"/><Relationship Id="rId13" Type="http://schemas.openxmlformats.org/officeDocument/2006/relationships/image" Target="../media/image219.svg"/><Relationship Id="rId3" Type="http://schemas.openxmlformats.org/officeDocument/2006/relationships/image" Target="../media/image115.svg"/><Relationship Id="rId7" Type="http://schemas.openxmlformats.org/officeDocument/2006/relationships/image" Target="../media/image217.svg"/><Relationship Id="rId12" Type="http://schemas.openxmlformats.org/officeDocument/2006/relationships/image" Target="../media/image218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6.png"/><Relationship Id="rId11" Type="http://schemas.openxmlformats.org/officeDocument/2006/relationships/hyperlink" Target="https://biblioteka.uniwersytetradom.pl/category/aktualnosci/" TargetMode="External"/><Relationship Id="rId5" Type="http://schemas.openxmlformats.org/officeDocument/2006/relationships/image" Target="../media/image215.svg"/><Relationship Id="rId10" Type="http://schemas.openxmlformats.org/officeDocument/2006/relationships/hyperlink" Target="https://biblioteka.uniwersytetradom.pl/e-zrodla-dziedzinowo/" TargetMode="External"/><Relationship Id="rId4" Type="http://schemas.openxmlformats.org/officeDocument/2006/relationships/image" Target="../media/image214.png"/><Relationship Id="rId9" Type="http://schemas.openxmlformats.org/officeDocument/2006/relationships/hyperlink" Target="https://www.uniwersytetradom.pl/redirect.php?action=setcategory&amp;id=3966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3" Type="http://schemas.openxmlformats.org/officeDocument/2006/relationships/image" Target="../media/image221.svg"/><Relationship Id="rId7" Type="http://schemas.openxmlformats.org/officeDocument/2006/relationships/image" Target="../media/image225.svg"/><Relationship Id="rId12" Type="http://schemas.openxmlformats.org/officeDocument/2006/relationships/hyperlink" Target="https://han.uniwersytetradom.pl/han/ebscohost/" TargetMode="External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4.png"/><Relationship Id="rId11" Type="http://schemas.openxmlformats.org/officeDocument/2006/relationships/image" Target="../media/image229.svg"/><Relationship Id="rId5" Type="http://schemas.openxmlformats.org/officeDocument/2006/relationships/image" Target="../media/image223.svg"/><Relationship Id="rId10" Type="http://schemas.openxmlformats.org/officeDocument/2006/relationships/image" Target="../media/image228.png"/><Relationship Id="rId4" Type="http://schemas.openxmlformats.org/officeDocument/2006/relationships/image" Target="../media/image222.png"/><Relationship Id="rId9" Type="http://schemas.openxmlformats.org/officeDocument/2006/relationships/image" Target="../media/image22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sv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10" Type="http://schemas.openxmlformats.org/officeDocument/2006/relationships/image" Target="../media/image32.sv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png"/><Relationship Id="rId3" Type="http://schemas.openxmlformats.org/officeDocument/2006/relationships/image" Target="../media/image2.svg"/><Relationship Id="rId7" Type="http://schemas.openxmlformats.org/officeDocument/2006/relationships/image" Target="../media/image233.svg"/><Relationship Id="rId12" Type="http://schemas.openxmlformats.org/officeDocument/2006/relationships/hyperlink" Target="https://han.uniwersytetradom.pl/han/ibuk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2.png"/><Relationship Id="rId11" Type="http://schemas.openxmlformats.org/officeDocument/2006/relationships/image" Target="../media/image237.svg"/><Relationship Id="rId5" Type="http://schemas.openxmlformats.org/officeDocument/2006/relationships/image" Target="../media/image231.svg"/><Relationship Id="rId10" Type="http://schemas.openxmlformats.org/officeDocument/2006/relationships/image" Target="../media/image236.png"/><Relationship Id="rId4" Type="http://schemas.openxmlformats.org/officeDocument/2006/relationships/image" Target="../media/image230.png"/><Relationship Id="rId9" Type="http://schemas.openxmlformats.org/officeDocument/2006/relationships/image" Target="../media/image235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png"/><Relationship Id="rId3" Type="http://schemas.openxmlformats.org/officeDocument/2006/relationships/image" Target="../media/image115.svg"/><Relationship Id="rId7" Type="http://schemas.openxmlformats.org/officeDocument/2006/relationships/image" Target="../media/image219.sv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8.png"/><Relationship Id="rId5" Type="http://schemas.openxmlformats.org/officeDocument/2006/relationships/image" Target="../media/image215.svg"/><Relationship Id="rId10" Type="http://schemas.openxmlformats.org/officeDocument/2006/relationships/hyperlink" Target="https://omega.uniwersytetradom.pl/" TargetMode="External"/><Relationship Id="rId4" Type="http://schemas.openxmlformats.org/officeDocument/2006/relationships/image" Target="../media/image214.png"/><Relationship Id="rId9" Type="http://schemas.openxmlformats.org/officeDocument/2006/relationships/image" Target="../media/image239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svg"/><Relationship Id="rId3" Type="http://schemas.openxmlformats.org/officeDocument/2006/relationships/image" Target="../media/image241.svg"/><Relationship Id="rId7" Type="http://schemas.openxmlformats.org/officeDocument/2006/relationships/image" Target="../media/image244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3.svg"/><Relationship Id="rId5" Type="http://schemas.openxmlformats.org/officeDocument/2006/relationships/image" Target="../media/image242.png"/><Relationship Id="rId4" Type="http://schemas.openxmlformats.org/officeDocument/2006/relationships/hyperlink" Target="https://biblioteka.uniwersytetradom.pl/biblioteka-bez-barier/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247.svg"/><Relationship Id="rId7" Type="http://schemas.openxmlformats.org/officeDocument/2006/relationships/image" Target="../media/image249.sv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8.png"/><Relationship Id="rId11" Type="http://schemas.openxmlformats.org/officeDocument/2006/relationships/image" Target="../media/image253.svg"/><Relationship Id="rId5" Type="http://schemas.openxmlformats.org/officeDocument/2006/relationships/image" Target="../media/image47.svg"/><Relationship Id="rId10" Type="http://schemas.openxmlformats.org/officeDocument/2006/relationships/image" Target="../media/image252.png"/><Relationship Id="rId4" Type="http://schemas.openxmlformats.org/officeDocument/2006/relationships/image" Target="../media/image46.png"/><Relationship Id="rId9" Type="http://schemas.openxmlformats.org/officeDocument/2006/relationships/image" Target="../media/image251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png"/><Relationship Id="rId3" Type="http://schemas.openxmlformats.org/officeDocument/2006/relationships/hyperlink" Target="https://biblioteka.uniwersytetradom.pl" TargetMode="External"/><Relationship Id="rId7" Type="http://schemas.openxmlformats.org/officeDocument/2006/relationships/image" Target="../media/image25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5.svg"/><Relationship Id="rId5" Type="http://schemas.openxmlformats.org/officeDocument/2006/relationships/image" Target="../media/image254.png"/><Relationship Id="rId4" Type="http://schemas.openxmlformats.org/officeDocument/2006/relationships/hyperlink" Target="https://www.instagram.com/bibl.uwrad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sv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gif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svg"/><Relationship Id="rId3" Type="http://schemas.openxmlformats.org/officeDocument/2006/relationships/image" Target="../media/image64.svg"/><Relationship Id="rId7" Type="http://schemas.openxmlformats.org/officeDocument/2006/relationships/image" Target="../media/image66.svg"/><Relationship Id="rId12" Type="http://schemas.openxmlformats.org/officeDocument/2006/relationships/image" Target="../media/image71.png"/><Relationship Id="rId17" Type="http://schemas.openxmlformats.org/officeDocument/2006/relationships/hyperlink" Target="http://katalog.uniwersytetradom.pl/integro/catalog" TargetMode="External"/><Relationship Id="rId2" Type="http://schemas.openxmlformats.org/officeDocument/2006/relationships/image" Target="../media/image63.png"/><Relationship Id="rId16" Type="http://schemas.openxmlformats.org/officeDocument/2006/relationships/image" Target="../media/image7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56.sv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55.png"/><Relationship Id="rId9" Type="http://schemas.openxmlformats.org/officeDocument/2006/relationships/image" Target="../media/image68.svg"/><Relationship Id="rId14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gif"/><Relationship Id="rId3" Type="http://schemas.openxmlformats.org/officeDocument/2006/relationships/image" Target="../media/image77.svg"/><Relationship Id="rId7" Type="http://schemas.openxmlformats.org/officeDocument/2006/relationships/image" Target="../media/image81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svg"/><Relationship Id="rId4" Type="http://schemas.openxmlformats.org/officeDocument/2006/relationships/image" Target="../media/image78.png"/><Relationship Id="rId9" Type="http://schemas.openxmlformats.org/officeDocument/2006/relationships/hyperlink" Target="http://www.biblioteka.uniwersytetradom.pl/katalogi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svg"/><Relationship Id="rId3" Type="http://schemas.openxmlformats.org/officeDocument/2006/relationships/image" Target="../media/image84.svg"/><Relationship Id="rId7" Type="http://schemas.openxmlformats.org/officeDocument/2006/relationships/image" Target="../media/image88.svg"/><Relationship Id="rId12" Type="http://schemas.openxmlformats.org/officeDocument/2006/relationships/image" Target="../media/image9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svg"/><Relationship Id="rId5" Type="http://schemas.openxmlformats.org/officeDocument/2006/relationships/image" Target="../media/image86.sv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svg"/><Relationship Id="rId14" Type="http://schemas.openxmlformats.org/officeDocument/2006/relationships/image" Target="../media/image9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585740"/>
            <a:ext cx="18288000" cy="5236410"/>
          </a:xfrm>
          <a:custGeom>
            <a:avLst/>
            <a:gdLst/>
            <a:ahLst/>
            <a:cxnLst/>
            <a:rect l="l" t="t" r="r" b="b"/>
            <a:pathLst>
              <a:path w="18288000" h="5236410">
                <a:moveTo>
                  <a:pt x="0" y="0"/>
                </a:moveTo>
                <a:lnTo>
                  <a:pt x="18288000" y="0"/>
                </a:lnTo>
                <a:lnTo>
                  <a:pt x="18288000" y="5236410"/>
                </a:lnTo>
                <a:lnTo>
                  <a:pt x="0" y="5236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190500"/>
            <a:ext cx="18288000" cy="10287000"/>
            <a:chOff x="0" y="0"/>
            <a:chExt cx="24384000" cy="13716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028700" y="3291225"/>
            <a:ext cx="12525471" cy="3394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640"/>
              </a:lnSpc>
            </a:pPr>
            <a:r>
              <a:rPr lang="en-US" sz="12399" b="1">
                <a:solidFill>
                  <a:srgbClr val="153D72"/>
                </a:solidFill>
                <a:latin typeface="Now Bold"/>
                <a:ea typeface="Now Bold"/>
                <a:cs typeface="Now Bold"/>
                <a:sym typeface="Now Bold"/>
              </a:rPr>
              <a:t>Szkolenie biblioteczne</a:t>
            </a:r>
          </a:p>
        </p:txBody>
      </p:sp>
      <p:sp>
        <p:nvSpPr>
          <p:cNvPr id="9" name="Freeform 9"/>
          <p:cNvSpPr/>
          <p:nvPr/>
        </p:nvSpPr>
        <p:spPr>
          <a:xfrm>
            <a:off x="10853257" y="2977740"/>
            <a:ext cx="5613622" cy="3641947"/>
          </a:xfrm>
          <a:custGeom>
            <a:avLst/>
            <a:gdLst/>
            <a:ahLst/>
            <a:cxnLst/>
            <a:rect l="l" t="t" r="r" b="b"/>
            <a:pathLst>
              <a:path w="5613622" h="3641947">
                <a:moveTo>
                  <a:pt x="0" y="0"/>
                </a:moveTo>
                <a:lnTo>
                  <a:pt x="5613622" y="0"/>
                </a:lnTo>
                <a:lnTo>
                  <a:pt x="5613622" y="3641947"/>
                </a:lnTo>
                <a:lnTo>
                  <a:pt x="0" y="36419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29" b="-29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466267" y="744513"/>
            <a:ext cx="7188200" cy="1575891"/>
            <a:chOff x="0" y="0"/>
            <a:chExt cx="9584267" cy="2101188"/>
          </a:xfrm>
        </p:grpSpPr>
        <p:sp>
          <p:nvSpPr>
            <p:cNvPr id="11" name="Freeform 11"/>
            <p:cNvSpPr/>
            <p:nvPr/>
          </p:nvSpPr>
          <p:spPr>
            <a:xfrm>
              <a:off x="16891" y="16891"/>
              <a:ext cx="9550400" cy="2067306"/>
            </a:xfrm>
            <a:custGeom>
              <a:avLst/>
              <a:gdLst/>
              <a:ahLst/>
              <a:cxnLst/>
              <a:rect l="l" t="t" r="r" b="b"/>
              <a:pathLst>
                <a:path w="9550400" h="2067306">
                  <a:moveTo>
                    <a:pt x="0" y="0"/>
                  </a:moveTo>
                  <a:lnTo>
                    <a:pt x="9550400" y="0"/>
                  </a:lnTo>
                  <a:lnTo>
                    <a:pt x="9550400" y="2067306"/>
                  </a:lnTo>
                  <a:lnTo>
                    <a:pt x="0" y="206730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9584182" cy="2101088"/>
            </a:xfrm>
            <a:custGeom>
              <a:avLst/>
              <a:gdLst/>
              <a:ahLst/>
              <a:cxnLst/>
              <a:rect l="l" t="t" r="r" b="b"/>
              <a:pathLst>
                <a:path w="9584182" h="2101088">
                  <a:moveTo>
                    <a:pt x="16891" y="0"/>
                  </a:moveTo>
                  <a:lnTo>
                    <a:pt x="9567291" y="0"/>
                  </a:lnTo>
                  <a:cubicBezTo>
                    <a:pt x="9576689" y="0"/>
                    <a:pt x="9584182" y="7620"/>
                    <a:pt x="9584182" y="16891"/>
                  </a:cubicBezTo>
                  <a:lnTo>
                    <a:pt x="9584182" y="2084197"/>
                  </a:lnTo>
                  <a:cubicBezTo>
                    <a:pt x="9584182" y="2093595"/>
                    <a:pt x="9576562" y="2101088"/>
                    <a:pt x="9567291" y="2101088"/>
                  </a:cubicBezTo>
                  <a:lnTo>
                    <a:pt x="16891" y="2101088"/>
                  </a:lnTo>
                  <a:cubicBezTo>
                    <a:pt x="7493" y="2101088"/>
                    <a:pt x="0" y="2093468"/>
                    <a:pt x="0" y="2084197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2084197"/>
                  </a:lnTo>
                  <a:lnTo>
                    <a:pt x="16891" y="2084197"/>
                  </a:lnTo>
                  <a:lnTo>
                    <a:pt x="16891" y="2067306"/>
                  </a:lnTo>
                  <a:lnTo>
                    <a:pt x="9567291" y="2067306"/>
                  </a:lnTo>
                  <a:lnTo>
                    <a:pt x="9567291" y="2084197"/>
                  </a:lnTo>
                  <a:lnTo>
                    <a:pt x="9550400" y="2084197"/>
                  </a:lnTo>
                  <a:lnTo>
                    <a:pt x="9550400" y="16891"/>
                  </a:lnTo>
                  <a:lnTo>
                    <a:pt x="9567291" y="16891"/>
                  </a:lnTo>
                  <a:lnTo>
                    <a:pt x="956729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478967" y="756578"/>
            <a:ext cx="6024249" cy="1020127"/>
          </a:xfrm>
          <a:custGeom>
            <a:avLst/>
            <a:gdLst/>
            <a:ahLst/>
            <a:cxnLst/>
            <a:rect l="l" t="t" r="r" b="b"/>
            <a:pathLst>
              <a:path w="6024249" h="1020127">
                <a:moveTo>
                  <a:pt x="0" y="0"/>
                </a:moveTo>
                <a:lnTo>
                  <a:pt x="6024249" y="0"/>
                </a:lnTo>
                <a:lnTo>
                  <a:pt x="6024249" y="1020127"/>
                </a:lnTo>
                <a:lnTo>
                  <a:pt x="0" y="10201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 descr="Contact - URad">
            <a:extLst>
              <a:ext uri="{FF2B5EF4-FFF2-40B4-BE49-F238E27FC236}">
                <a16:creationId xmlns:a16="http://schemas.microsoft.com/office/drawing/2014/main" id="{12779B03-D6A3-4F8F-A1AE-B92E82208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2332"/>
            <a:ext cx="4355810" cy="185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6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4">
            <a:extLst>
              <a:ext uri="{FF2B5EF4-FFF2-40B4-BE49-F238E27FC236}">
                <a16:creationId xmlns:a16="http://schemas.microsoft.com/office/drawing/2014/main" id="{440C544C-BCFE-4221-865F-E5150693E27F}"/>
              </a:ext>
            </a:extLst>
          </p:cNvPr>
          <p:cNvSpPr/>
          <p:nvPr/>
        </p:nvSpPr>
        <p:spPr>
          <a:xfrm>
            <a:off x="10190180" y="-190500"/>
            <a:ext cx="12096262" cy="12096262"/>
          </a:xfrm>
          <a:custGeom>
            <a:avLst/>
            <a:gdLst/>
            <a:ahLst/>
            <a:cxnLst/>
            <a:rect l="l" t="t" r="r" b="b"/>
            <a:pathLst>
              <a:path w="12096262" h="12096262">
                <a:moveTo>
                  <a:pt x="0" y="0"/>
                </a:moveTo>
                <a:lnTo>
                  <a:pt x="12096262" y="0"/>
                </a:lnTo>
                <a:lnTo>
                  <a:pt x="12096262" y="12096262"/>
                </a:lnTo>
                <a:lnTo>
                  <a:pt x="0" y="120962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4188" y="1962887"/>
            <a:ext cx="9465260" cy="8010358"/>
          </a:xfrm>
          <a:custGeom>
            <a:avLst/>
            <a:gdLst/>
            <a:ahLst/>
            <a:cxnLst/>
            <a:rect l="l" t="t" r="r" b="b"/>
            <a:pathLst>
              <a:path w="8865396" h="5061227">
                <a:moveTo>
                  <a:pt x="0" y="0"/>
                </a:moveTo>
                <a:lnTo>
                  <a:pt x="8865396" y="0"/>
                </a:lnTo>
                <a:lnTo>
                  <a:pt x="8865396" y="5061227"/>
                </a:lnTo>
                <a:lnTo>
                  <a:pt x="0" y="50612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75237" y="3512201"/>
            <a:ext cx="9149337" cy="4911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pl-PL" sz="2699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Podręczniki wyszukane w Magazynie Wolnego Dostępu (samoobsługa): </a:t>
            </a:r>
            <a:endParaRPr lang="en-US" sz="2699" dirty="0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3779"/>
              </a:lnSpc>
            </a:pPr>
            <a:endParaRPr lang="en-US" sz="2699" dirty="0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  <a:p>
            <a:pPr marL="868597" lvl="2" indent="-457200" algn="l">
              <a:lnSpc>
                <a:spcPts val="3779"/>
              </a:lnSpc>
              <a:buFont typeface="Arial" panose="020B0604020202020204" pitchFamily="34" charset="0"/>
              <a:buChar char="•"/>
            </a:pPr>
            <a:r>
              <a:rPr lang="pl-PL" sz="2699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Rejestruje się w wypożyczalni</a:t>
            </a:r>
          </a:p>
          <a:p>
            <a:pPr marL="868597" lvl="2" indent="-457200" algn="l">
              <a:lnSpc>
                <a:spcPts val="3919"/>
              </a:lnSpc>
              <a:buFont typeface="Arial" panose="020B0604020202020204" pitchFamily="34" charset="0"/>
              <a:buChar char="•"/>
            </a:pPr>
            <a:r>
              <a:rPr lang="pl-PL" sz="2699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Zawierają zabezpieczenia przed kradzieżą</a:t>
            </a:r>
          </a:p>
          <a:p>
            <a:pPr marL="411397" lvl="2" algn="l">
              <a:lnSpc>
                <a:spcPts val="3919"/>
              </a:lnSpc>
            </a:pPr>
            <a:endParaRPr lang="pl-PL" sz="2699" dirty="0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  <a:p>
            <a:pPr marL="411397" lvl="2" algn="l">
              <a:lnSpc>
                <a:spcPts val="3919"/>
              </a:lnSpc>
            </a:pPr>
            <a:r>
              <a:rPr lang="pl-PL" sz="2699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W </a:t>
            </a:r>
            <a:r>
              <a:rPr lang="pl-PL" sz="2699" b="1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MWD</a:t>
            </a:r>
            <a:r>
              <a:rPr lang="pl-PL" sz="2699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znajduje się wydzielona część księgozbioru beletrystycznego, zawierająca także egzemplarze w języku angielskim.</a:t>
            </a:r>
          </a:p>
          <a:p>
            <a:pPr algn="l">
              <a:lnSpc>
                <a:spcPts val="3671"/>
              </a:lnSpc>
            </a:pPr>
            <a:r>
              <a:rPr lang="en-US" sz="28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endParaRPr lang="en-US" sz="2400" dirty="0">
              <a:solidFill>
                <a:srgbClr val="F5F5EF"/>
              </a:solidFill>
              <a:latin typeface="Now" panose="020B0604020202020204" charset="-18"/>
              <a:ea typeface="Now"/>
              <a:cs typeface="Now"/>
              <a:sym typeface="Now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061553" y="4354508"/>
            <a:ext cx="7479715" cy="4554335"/>
          </a:xfrm>
          <a:custGeom>
            <a:avLst/>
            <a:gdLst/>
            <a:ahLst/>
            <a:cxnLst/>
            <a:rect l="l" t="t" r="r" b="b"/>
            <a:pathLst>
              <a:path w="7479715" h="4554335">
                <a:moveTo>
                  <a:pt x="0" y="0"/>
                </a:moveTo>
                <a:lnTo>
                  <a:pt x="7479715" y="0"/>
                </a:lnTo>
                <a:lnTo>
                  <a:pt x="7479715" y="4554335"/>
                </a:lnTo>
                <a:lnTo>
                  <a:pt x="0" y="45543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190180" y="4678016"/>
            <a:ext cx="7083666" cy="3907320"/>
            <a:chOff x="0" y="0"/>
            <a:chExt cx="9260870" cy="520976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260967" cy="5209794"/>
            </a:xfrm>
            <a:custGeom>
              <a:avLst/>
              <a:gdLst/>
              <a:ahLst/>
              <a:cxnLst/>
              <a:rect l="l" t="t" r="r" b="b"/>
              <a:pathLst>
                <a:path w="9260967" h="5209794">
                  <a:moveTo>
                    <a:pt x="0" y="4778375"/>
                  </a:moveTo>
                  <a:lnTo>
                    <a:pt x="0" y="431419"/>
                  </a:lnTo>
                  <a:cubicBezTo>
                    <a:pt x="0" y="192786"/>
                    <a:pt x="192786" y="0"/>
                    <a:pt x="431419" y="0"/>
                  </a:cubicBezTo>
                  <a:lnTo>
                    <a:pt x="8829548" y="0"/>
                  </a:lnTo>
                  <a:cubicBezTo>
                    <a:pt x="9068181" y="0"/>
                    <a:pt x="9260967" y="192786"/>
                    <a:pt x="9260967" y="431419"/>
                  </a:cubicBezTo>
                  <a:lnTo>
                    <a:pt x="9260967" y="4777359"/>
                  </a:lnTo>
                  <a:cubicBezTo>
                    <a:pt x="9260967" y="5015992"/>
                    <a:pt x="9068181" y="5208778"/>
                    <a:pt x="8829548" y="5208778"/>
                  </a:cubicBezTo>
                  <a:lnTo>
                    <a:pt x="431419" y="5208778"/>
                  </a:lnTo>
                  <a:cubicBezTo>
                    <a:pt x="193802" y="5209794"/>
                    <a:pt x="0" y="5017008"/>
                    <a:pt x="0" y="4778375"/>
                  </a:cubicBezTo>
                  <a:close/>
                </a:path>
              </a:pathLst>
            </a:custGeom>
            <a:blipFill>
              <a:blip r:embed="rId8"/>
              <a:stretch>
                <a:fillRect t="-9716" r="1" b="-9735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914400" y="666763"/>
            <a:ext cx="13159572" cy="1200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60"/>
              </a:lnSpc>
            </a:pPr>
            <a:r>
              <a:rPr lang="en-US" sz="6400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Wypożyczalnia</a:t>
            </a:r>
            <a:r>
              <a:rPr lang="en-US" sz="6400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 </a:t>
            </a:r>
            <a:r>
              <a:rPr lang="en-US" sz="6400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Książek</a:t>
            </a:r>
            <a:endParaRPr lang="en-US" sz="6400" b="1" dirty="0">
              <a:solidFill>
                <a:srgbClr val="F5F5EF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46731" y="2757109"/>
            <a:ext cx="13159572" cy="498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Magazyn</a:t>
            </a:r>
            <a:r>
              <a:rPr lang="en-US" sz="2699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Wolnego</a:t>
            </a:r>
            <a:r>
              <a:rPr lang="en-US" sz="2699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Dostępu</a:t>
            </a:r>
            <a:endParaRPr lang="en-US" sz="2699" b="1" dirty="0">
              <a:solidFill>
                <a:srgbClr val="FFFFFF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90958" y="-5578908"/>
            <a:ext cx="10105788" cy="10105788"/>
          </a:xfrm>
          <a:custGeom>
            <a:avLst/>
            <a:gdLst/>
            <a:ahLst/>
            <a:cxnLst/>
            <a:rect l="l" t="t" r="r" b="b"/>
            <a:pathLst>
              <a:path w="10105788" h="10105788">
                <a:moveTo>
                  <a:pt x="0" y="0"/>
                </a:moveTo>
                <a:lnTo>
                  <a:pt x="10105788" y="0"/>
                </a:lnTo>
                <a:lnTo>
                  <a:pt x="10105788" y="10105788"/>
                </a:lnTo>
                <a:lnTo>
                  <a:pt x="0" y="10105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196282" y="181212"/>
            <a:ext cx="10105788" cy="10105788"/>
          </a:xfrm>
          <a:custGeom>
            <a:avLst/>
            <a:gdLst/>
            <a:ahLst/>
            <a:cxnLst/>
            <a:rect l="l" t="t" r="r" b="b"/>
            <a:pathLst>
              <a:path w="10105788" h="10105788">
                <a:moveTo>
                  <a:pt x="0" y="0"/>
                </a:moveTo>
                <a:lnTo>
                  <a:pt x="10105788" y="0"/>
                </a:lnTo>
                <a:lnTo>
                  <a:pt x="10105788" y="10105788"/>
                </a:lnTo>
                <a:lnTo>
                  <a:pt x="0" y="101057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4526880"/>
            <a:ext cx="18288000" cy="6082593"/>
          </a:xfrm>
          <a:custGeom>
            <a:avLst/>
            <a:gdLst/>
            <a:ahLst/>
            <a:cxnLst/>
            <a:rect l="l" t="t" r="r" b="b"/>
            <a:pathLst>
              <a:path w="18288000" h="6082593">
                <a:moveTo>
                  <a:pt x="0" y="0"/>
                </a:moveTo>
                <a:lnTo>
                  <a:pt x="18288000" y="0"/>
                </a:lnTo>
                <a:lnTo>
                  <a:pt x="18288000" y="6082593"/>
                </a:lnTo>
                <a:lnTo>
                  <a:pt x="0" y="60825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909506" y="-5578908"/>
            <a:ext cx="10105788" cy="10105788"/>
          </a:xfrm>
          <a:custGeom>
            <a:avLst/>
            <a:gdLst/>
            <a:ahLst/>
            <a:cxnLst/>
            <a:rect l="l" t="t" r="r" b="b"/>
            <a:pathLst>
              <a:path w="10105788" h="10105788">
                <a:moveTo>
                  <a:pt x="0" y="0"/>
                </a:moveTo>
                <a:lnTo>
                  <a:pt x="10105788" y="0"/>
                </a:lnTo>
                <a:lnTo>
                  <a:pt x="10105788" y="10105788"/>
                </a:lnTo>
                <a:lnTo>
                  <a:pt x="0" y="10105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14554" y="388020"/>
            <a:ext cx="16036124" cy="2190371"/>
          </a:xfrm>
          <a:custGeom>
            <a:avLst/>
            <a:gdLst/>
            <a:ahLst/>
            <a:cxnLst/>
            <a:rect l="l" t="t" r="r" b="b"/>
            <a:pathLst>
              <a:path w="16036124" h="2190371">
                <a:moveTo>
                  <a:pt x="0" y="0"/>
                </a:moveTo>
                <a:lnTo>
                  <a:pt x="16036124" y="0"/>
                </a:lnTo>
                <a:lnTo>
                  <a:pt x="16036124" y="2190371"/>
                </a:lnTo>
                <a:lnTo>
                  <a:pt x="0" y="21903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140140" y="2747188"/>
            <a:ext cx="4007721" cy="2798118"/>
          </a:xfrm>
          <a:custGeom>
            <a:avLst/>
            <a:gdLst/>
            <a:ahLst/>
            <a:cxnLst/>
            <a:rect l="l" t="t" r="r" b="b"/>
            <a:pathLst>
              <a:path w="4007721" h="2798118">
                <a:moveTo>
                  <a:pt x="0" y="0"/>
                </a:moveTo>
                <a:lnTo>
                  <a:pt x="4007721" y="0"/>
                </a:lnTo>
                <a:lnTo>
                  <a:pt x="4007721" y="2798118"/>
                </a:lnTo>
                <a:lnTo>
                  <a:pt x="0" y="27981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07" r="-107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666461" y="5599802"/>
            <a:ext cx="8621539" cy="3640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32"/>
              </a:lnSpc>
            </a:pPr>
            <a:r>
              <a:rPr lang="en-US" sz="2951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Uwaga</a:t>
            </a:r>
            <a:r>
              <a:rPr lang="en-US" sz="2951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! </a:t>
            </a:r>
          </a:p>
          <a:p>
            <a:pPr algn="l">
              <a:lnSpc>
                <a:spcPts val="4132"/>
              </a:lnSpc>
            </a:pPr>
            <a:r>
              <a:rPr lang="en-US" sz="2951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Zamówione</a:t>
            </a:r>
            <a:r>
              <a:rPr lang="en-US" sz="2951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951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książki</a:t>
            </a:r>
            <a:r>
              <a:rPr lang="en-US" sz="2951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951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oczekują</a:t>
            </a:r>
            <a:r>
              <a:rPr lang="en-US" sz="2951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951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na</a:t>
            </a:r>
            <a:r>
              <a:rPr lang="en-US" sz="2951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951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odebranie</a:t>
            </a:r>
            <a:r>
              <a:rPr lang="en-US" sz="2951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</a:p>
          <a:p>
            <a:pPr algn="l">
              <a:lnSpc>
                <a:spcPts val="4132"/>
              </a:lnSpc>
            </a:pPr>
            <a:r>
              <a:rPr lang="en-US" sz="2951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w </a:t>
            </a:r>
            <a:r>
              <a:rPr lang="en-US" sz="2951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wypożyczalni</a:t>
            </a:r>
            <a:r>
              <a:rPr lang="en-US" sz="2951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7 </a:t>
            </a:r>
            <a:r>
              <a:rPr lang="en-US" sz="2951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dni</a:t>
            </a:r>
            <a:r>
              <a:rPr lang="pl-PL" sz="2951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,</a:t>
            </a:r>
            <a:r>
              <a:rPr lang="en-US" sz="2951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a w </a:t>
            </a:r>
            <a:r>
              <a:rPr lang="en-US" sz="2951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czytelni</a:t>
            </a:r>
            <a:r>
              <a:rPr lang="en-US" sz="2951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3 </a:t>
            </a:r>
            <a:r>
              <a:rPr lang="en-US" sz="2951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dni</a:t>
            </a:r>
            <a:r>
              <a:rPr lang="en-US" sz="2951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951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począwszy</a:t>
            </a:r>
            <a:r>
              <a:rPr lang="en-US" sz="2951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od </a:t>
            </a:r>
            <a:r>
              <a:rPr lang="en-US" sz="2951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dnia</a:t>
            </a:r>
            <a:r>
              <a:rPr lang="en-US" sz="2951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951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realizacji</a:t>
            </a:r>
            <a:r>
              <a:rPr lang="en-US" sz="2951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. Po </a:t>
            </a:r>
            <a:r>
              <a:rPr lang="en-US" sz="2951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tym</a:t>
            </a:r>
            <a:r>
              <a:rPr lang="en-US" sz="2951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951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terminie</a:t>
            </a:r>
            <a:r>
              <a:rPr lang="en-US" sz="2951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951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zamówienie</a:t>
            </a:r>
            <a:r>
              <a:rPr lang="en-US" sz="2951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951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zostaje</a:t>
            </a:r>
            <a:r>
              <a:rPr lang="en-US" sz="2951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951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anulowane</a:t>
            </a:r>
            <a:r>
              <a:rPr lang="en-US" sz="2951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, a </a:t>
            </a:r>
            <a:r>
              <a:rPr lang="en-US" sz="2951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książki</a:t>
            </a:r>
            <a:r>
              <a:rPr lang="en-US" sz="2951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951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odesłane</a:t>
            </a:r>
            <a:r>
              <a:rPr lang="en-US" sz="2951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do </a:t>
            </a:r>
            <a:r>
              <a:rPr lang="en-US" sz="2951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magazynu</a:t>
            </a:r>
            <a:r>
              <a:rPr lang="en-US" sz="2951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.</a:t>
            </a:r>
          </a:p>
          <a:p>
            <a:pPr algn="l">
              <a:lnSpc>
                <a:spcPts val="3814"/>
              </a:lnSpc>
            </a:pPr>
            <a:endParaRPr lang="en-US" sz="2951" dirty="0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12824" y="6269206"/>
            <a:ext cx="9253637" cy="2720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1"/>
              </a:lnSpc>
            </a:pPr>
            <a:r>
              <a:rPr lang="en-US" sz="3029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Czas oczekiwania na książkę do wypożyczenia nie przekracza zwykle 30 minut (w okresie wzmożonego ruchu zamówienia z zewnątrz realizowane są najpóźniej następnego dnia). </a:t>
            </a:r>
          </a:p>
          <a:p>
            <a:pPr algn="l">
              <a:lnSpc>
                <a:spcPts val="4333"/>
              </a:lnSpc>
            </a:pPr>
            <a:endParaRPr lang="en-US" sz="3029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966122" y="996072"/>
            <a:ext cx="14008010" cy="974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400" b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Wypożyczalnia Książek</a:t>
            </a:r>
          </a:p>
        </p:txBody>
      </p:sp>
      <p:sp>
        <p:nvSpPr>
          <p:cNvPr id="11" name="Freeform 11"/>
          <p:cNvSpPr/>
          <p:nvPr/>
        </p:nvSpPr>
        <p:spPr>
          <a:xfrm>
            <a:off x="-7055109" y="6875380"/>
            <a:ext cx="10105788" cy="10105788"/>
          </a:xfrm>
          <a:custGeom>
            <a:avLst/>
            <a:gdLst/>
            <a:ahLst/>
            <a:cxnLst/>
            <a:rect l="l" t="t" r="r" b="b"/>
            <a:pathLst>
              <a:path w="10105788" h="10105788">
                <a:moveTo>
                  <a:pt x="0" y="0"/>
                </a:moveTo>
                <a:lnTo>
                  <a:pt x="10105788" y="0"/>
                </a:lnTo>
                <a:lnTo>
                  <a:pt x="10105788" y="10105788"/>
                </a:lnTo>
                <a:lnTo>
                  <a:pt x="0" y="101057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513176" y="7263502"/>
            <a:ext cx="10105788" cy="10105788"/>
          </a:xfrm>
          <a:custGeom>
            <a:avLst/>
            <a:gdLst/>
            <a:ahLst/>
            <a:cxnLst/>
            <a:rect l="l" t="t" r="r" b="b"/>
            <a:pathLst>
              <a:path w="10105788" h="10105788">
                <a:moveTo>
                  <a:pt x="0" y="0"/>
                </a:moveTo>
                <a:lnTo>
                  <a:pt x="10105788" y="0"/>
                </a:lnTo>
                <a:lnTo>
                  <a:pt x="10105788" y="10105788"/>
                </a:lnTo>
                <a:lnTo>
                  <a:pt x="0" y="101057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6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54785" y="-674947"/>
            <a:ext cx="7693546" cy="7693546"/>
          </a:xfrm>
          <a:custGeom>
            <a:avLst/>
            <a:gdLst/>
            <a:ahLst/>
            <a:cxnLst/>
            <a:rect l="l" t="t" r="r" b="b"/>
            <a:pathLst>
              <a:path w="7693546" h="7693546">
                <a:moveTo>
                  <a:pt x="0" y="0"/>
                </a:moveTo>
                <a:lnTo>
                  <a:pt x="7693546" y="0"/>
                </a:lnTo>
                <a:lnTo>
                  <a:pt x="7693546" y="7693546"/>
                </a:lnTo>
                <a:lnTo>
                  <a:pt x="0" y="7693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011958" y="4239967"/>
            <a:ext cx="7693546" cy="7693546"/>
          </a:xfrm>
          <a:custGeom>
            <a:avLst/>
            <a:gdLst/>
            <a:ahLst/>
            <a:cxnLst/>
            <a:rect l="l" t="t" r="r" b="b"/>
            <a:pathLst>
              <a:path w="7693546" h="7693546">
                <a:moveTo>
                  <a:pt x="0" y="0"/>
                </a:moveTo>
                <a:lnTo>
                  <a:pt x="7693546" y="0"/>
                </a:lnTo>
                <a:lnTo>
                  <a:pt x="7693546" y="7693546"/>
                </a:lnTo>
                <a:lnTo>
                  <a:pt x="0" y="7693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44000" y="918949"/>
            <a:ext cx="10297422" cy="8449101"/>
          </a:xfrm>
          <a:custGeom>
            <a:avLst/>
            <a:gdLst/>
            <a:ahLst/>
            <a:cxnLst/>
            <a:rect l="l" t="t" r="r" b="b"/>
            <a:pathLst>
              <a:path w="10297422" h="8449101">
                <a:moveTo>
                  <a:pt x="0" y="0"/>
                </a:moveTo>
                <a:lnTo>
                  <a:pt x="10297422" y="0"/>
                </a:lnTo>
                <a:lnTo>
                  <a:pt x="10297422" y="8449101"/>
                </a:lnTo>
                <a:lnTo>
                  <a:pt x="0" y="84491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585950" y="4206733"/>
            <a:ext cx="7693546" cy="7693546"/>
          </a:xfrm>
          <a:custGeom>
            <a:avLst/>
            <a:gdLst/>
            <a:ahLst/>
            <a:cxnLst/>
            <a:rect l="l" t="t" r="r" b="b"/>
            <a:pathLst>
              <a:path w="7693546" h="7693546">
                <a:moveTo>
                  <a:pt x="0" y="0"/>
                </a:moveTo>
                <a:lnTo>
                  <a:pt x="7693546" y="0"/>
                </a:lnTo>
                <a:lnTo>
                  <a:pt x="7693546" y="7693546"/>
                </a:lnTo>
                <a:lnTo>
                  <a:pt x="0" y="7693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7448771" y="1367407"/>
            <a:ext cx="4399560" cy="5074841"/>
            <a:chOff x="0" y="0"/>
            <a:chExt cx="5866080" cy="67664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866130" cy="6766433"/>
            </a:xfrm>
            <a:custGeom>
              <a:avLst/>
              <a:gdLst/>
              <a:ahLst/>
              <a:cxnLst/>
              <a:rect l="l" t="t" r="r" b="b"/>
              <a:pathLst>
                <a:path w="5866130" h="6766433">
                  <a:moveTo>
                    <a:pt x="0" y="0"/>
                  </a:moveTo>
                  <a:lnTo>
                    <a:pt x="5866130" y="0"/>
                  </a:lnTo>
                  <a:lnTo>
                    <a:pt x="5866130" y="6766433"/>
                  </a:lnTo>
                  <a:lnTo>
                    <a:pt x="0" y="67664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592679" y="1051042"/>
            <a:ext cx="7124211" cy="1768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40"/>
              </a:lnSpc>
            </a:pPr>
            <a:r>
              <a:rPr lang="en-US" sz="6400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Wypożyczalnia</a:t>
            </a:r>
            <a:r>
              <a:rPr lang="en-US" sz="6400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 </a:t>
            </a:r>
            <a:r>
              <a:rPr lang="en-US" sz="6400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Książek</a:t>
            </a:r>
            <a:endParaRPr lang="en-US" sz="6400" b="1" dirty="0">
              <a:solidFill>
                <a:srgbClr val="F5F5EF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60823" y="3336126"/>
            <a:ext cx="7691812" cy="6950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1928" lvl="2" indent="-230643" algn="l">
              <a:lnSpc>
                <a:spcPts val="4237"/>
              </a:lnSpc>
              <a:buFont typeface="Arial"/>
              <a:buChar char="⚬"/>
            </a:pPr>
            <a:r>
              <a:rPr lang="en-US" sz="3026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Czytelnicy zobowiązani są po każdym wypożyczeniu, zwrocie lub prolongacie sprawdzić stan swojego konta i zgłosić ewentualne zastrzeżenia w wypożyczalni! </a:t>
            </a:r>
          </a:p>
          <a:p>
            <a:pPr marL="691928" lvl="2" indent="-230643" algn="l">
              <a:lnSpc>
                <a:spcPts val="4237"/>
              </a:lnSpc>
            </a:pPr>
            <a:endParaRPr lang="en-US" sz="3026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  <a:p>
            <a:pPr marL="691928" lvl="2" indent="-230643" algn="l">
              <a:lnSpc>
                <a:spcPts val="4237"/>
              </a:lnSpc>
              <a:buFont typeface="Arial"/>
              <a:buChar char="⚬"/>
            </a:pPr>
            <a:r>
              <a:rPr lang="en-US" sz="3026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Czytelnicy ponoszą całkowitą odpowiedzialność za terminowy zwrot wypożyczonych przez siebie książek! Na 5 dni przed upływem terminu zwrotu system automatycznie wysyła zawiadomienie.</a:t>
            </a:r>
          </a:p>
          <a:p>
            <a:pPr marL="691928" lvl="2" indent="-230643" algn="l">
              <a:lnSpc>
                <a:spcPts val="4237"/>
              </a:lnSpc>
            </a:pPr>
            <a:endParaRPr lang="en-US" sz="3026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1598437" y="1584382"/>
            <a:ext cx="6689563" cy="3929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3"/>
              </a:lnSpc>
            </a:pPr>
            <a:r>
              <a:rPr lang="en-US" sz="3130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UWAGA: </a:t>
            </a:r>
            <a:r>
              <a:rPr lang="en-US" sz="3130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Nieotrzymanie</a:t>
            </a:r>
            <a:r>
              <a:rPr lang="en-US" sz="3130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e-</a:t>
            </a:r>
            <a:r>
              <a:rPr lang="en-US" sz="3130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maila</a:t>
            </a:r>
            <a:r>
              <a:rPr lang="en-US" sz="3130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3130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nie</a:t>
            </a:r>
            <a:r>
              <a:rPr lang="en-US" sz="3130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3130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zwalnia</a:t>
            </a:r>
            <a:r>
              <a:rPr lang="en-US" sz="3130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z </a:t>
            </a:r>
            <a:r>
              <a:rPr lang="en-US" sz="3130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terminowego</a:t>
            </a:r>
            <a:r>
              <a:rPr lang="en-US" sz="3130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3130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zwrotu</a:t>
            </a:r>
            <a:r>
              <a:rPr lang="en-US" sz="3130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3130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książki</a:t>
            </a:r>
            <a:r>
              <a:rPr lang="en-US" sz="3130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. </a:t>
            </a:r>
            <a:r>
              <a:rPr lang="en-US" sz="3130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Przekroczenie</a:t>
            </a:r>
            <a:r>
              <a:rPr lang="en-US" sz="3130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3130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terminu</a:t>
            </a:r>
            <a:r>
              <a:rPr lang="en-US" sz="3130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3130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zwrotu</a:t>
            </a:r>
            <a:r>
              <a:rPr lang="en-US" sz="3130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3130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książek</a:t>
            </a:r>
            <a:r>
              <a:rPr lang="en-US" sz="3130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3130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spowoduje</a:t>
            </a:r>
            <a:r>
              <a:rPr lang="en-US" sz="3130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3130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zablokowanie</a:t>
            </a:r>
            <a:r>
              <a:rPr lang="en-US" sz="3130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3130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konta</a:t>
            </a:r>
            <a:r>
              <a:rPr lang="pl-PL" sz="3130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,</a:t>
            </a:r>
            <a:r>
              <a:rPr lang="en-US" sz="3130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3130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aż</a:t>
            </a:r>
            <a:r>
              <a:rPr lang="en-US" sz="3130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do </a:t>
            </a:r>
            <a:r>
              <a:rPr lang="en-US" sz="3130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momentu</a:t>
            </a:r>
            <a:r>
              <a:rPr lang="en-US" sz="3130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3130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uregulowania</a:t>
            </a:r>
            <a:r>
              <a:rPr lang="en-US" sz="3130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3130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zaległości</a:t>
            </a:r>
            <a:r>
              <a:rPr lang="en-US" sz="3130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3130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wobec</a:t>
            </a:r>
            <a:r>
              <a:rPr lang="en-US" sz="3130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3130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Biblioteki</a:t>
            </a:r>
            <a:endParaRPr lang="en-US" sz="3130" b="1" dirty="0">
              <a:solidFill>
                <a:srgbClr val="162942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056597" y="6853879"/>
            <a:ext cx="7086687" cy="2332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5629" lvl="1" indent="-287814" algn="just">
              <a:lnSpc>
                <a:spcPts val="3732"/>
              </a:lnSpc>
              <a:buFont typeface="Arial"/>
              <a:buChar char="•"/>
            </a:pPr>
            <a:r>
              <a:rPr lang="en-US" sz="2666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WAŻNE!!!</a:t>
            </a:r>
          </a:p>
          <a:p>
            <a:pPr algn="just">
              <a:lnSpc>
                <a:spcPts val="3732"/>
              </a:lnSpc>
            </a:pPr>
            <a:r>
              <a:rPr lang="en-US" sz="2666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W </a:t>
            </a:r>
            <a:r>
              <a:rPr lang="en-US" sz="2666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przypadku</a:t>
            </a:r>
            <a:r>
              <a:rPr lang="en-US" sz="2666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666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zmiany</a:t>
            </a:r>
            <a:r>
              <a:rPr lang="en-US" sz="2666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666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danych</a:t>
            </a:r>
            <a:r>
              <a:rPr lang="en-US" sz="2666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666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osobowych</a:t>
            </a:r>
            <a:r>
              <a:rPr lang="en-US" sz="2666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666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lub</a:t>
            </a:r>
            <a:r>
              <a:rPr lang="en-US" sz="2666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666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adresu</a:t>
            </a:r>
            <a:r>
              <a:rPr lang="en-US" sz="2666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e-mail Student jest </a:t>
            </a:r>
            <a:r>
              <a:rPr lang="en-US" sz="2666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zobowiązany</a:t>
            </a:r>
            <a:r>
              <a:rPr lang="en-US" sz="2666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do </a:t>
            </a:r>
            <a:r>
              <a:rPr lang="en-US" sz="2666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aktualizacji</a:t>
            </a:r>
            <a:r>
              <a:rPr lang="en-US" sz="2666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666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poprzez</a:t>
            </a:r>
            <a:r>
              <a:rPr lang="en-US" sz="2666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pl-PL" sz="2666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o</a:t>
            </a:r>
            <a:r>
              <a:rPr lang="en-US" sz="2666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sobiste</a:t>
            </a:r>
            <a:r>
              <a:rPr lang="en-US" sz="2666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pl-PL" sz="2666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K</a:t>
            </a:r>
            <a:r>
              <a:rPr lang="en-US" sz="2666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onto </a:t>
            </a:r>
            <a:r>
              <a:rPr lang="pl-PL" sz="2666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U</a:t>
            </a:r>
            <a:r>
              <a:rPr lang="en-US" sz="2666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żytkownika</a:t>
            </a:r>
            <a:r>
              <a:rPr lang="en-US" sz="2666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6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63080" y="4649680"/>
            <a:ext cx="9217239" cy="9217239"/>
          </a:xfrm>
          <a:custGeom>
            <a:avLst/>
            <a:gdLst/>
            <a:ahLst/>
            <a:cxnLst/>
            <a:rect l="l" t="t" r="r" b="b"/>
            <a:pathLst>
              <a:path w="9217239" h="9217239">
                <a:moveTo>
                  <a:pt x="0" y="0"/>
                </a:moveTo>
                <a:lnTo>
                  <a:pt x="9217239" y="0"/>
                </a:lnTo>
                <a:lnTo>
                  <a:pt x="9217239" y="9217239"/>
                </a:lnTo>
                <a:lnTo>
                  <a:pt x="0" y="92172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44000" y="534880"/>
            <a:ext cx="9217239" cy="9217239"/>
          </a:xfrm>
          <a:custGeom>
            <a:avLst/>
            <a:gdLst/>
            <a:ahLst/>
            <a:cxnLst/>
            <a:rect l="l" t="t" r="r" b="b"/>
            <a:pathLst>
              <a:path w="9217239" h="9217239">
                <a:moveTo>
                  <a:pt x="0" y="0"/>
                </a:moveTo>
                <a:lnTo>
                  <a:pt x="9217239" y="0"/>
                </a:lnTo>
                <a:lnTo>
                  <a:pt x="9217239" y="9217239"/>
                </a:lnTo>
                <a:lnTo>
                  <a:pt x="0" y="92172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46731" y="1408256"/>
            <a:ext cx="8865396" cy="8561279"/>
          </a:xfrm>
          <a:custGeom>
            <a:avLst/>
            <a:gdLst/>
            <a:ahLst/>
            <a:cxnLst/>
            <a:rect l="l" t="t" r="r" b="b"/>
            <a:pathLst>
              <a:path w="8865396" h="8561279">
                <a:moveTo>
                  <a:pt x="0" y="0"/>
                </a:moveTo>
                <a:lnTo>
                  <a:pt x="8865396" y="0"/>
                </a:lnTo>
                <a:lnTo>
                  <a:pt x="8865396" y="8561279"/>
                </a:lnTo>
                <a:lnTo>
                  <a:pt x="0" y="85612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061553" y="2259594"/>
            <a:ext cx="7479715" cy="6019101"/>
          </a:xfrm>
          <a:custGeom>
            <a:avLst/>
            <a:gdLst/>
            <a:ahLst/>
            <a:cxnLst/>
            <a:rect l="l" t="t" r="r" b="b"/>
            <a:pathLst>
              <a:path w="7479715" h="6019101">
                <a:moveTo>
                  <a:pt x="0" y="0"/>
                </a:moveTo>
                <a:lnTo>
                  <a:pt x="7479715" y="0"/>
                </a:lnTo>
                <a:lnTo>
                  <a:pt x="7479715" y="6019101"/>
                </a:lnTo>
                <a:lnTo>
                  <a:pt x="0" y="60191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97837" y="2338994"/>
            <a:ext cx="7763185" cy="7591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5"/>
              </a:lnSpc>
            </a:pP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Czytelnik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ma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możliwość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rozliczenia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naliczonych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przez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Bibliotekę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opłat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poprzez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:</a:t>
            </a:r>
          </a:p>
          <a:p>
            <a:pPr algn="l">
              <a:lnSpc>
                <a:spcPts val="2845"/>
              </a:lnSpc>
            </a:pPr>
            <a:endParaRPr lang="en-US" sz="2033" dirty="0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2845"/>
              </a:lnSpc>
            </a:pP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•</a:t>
            </a:r>
            <a:r>
              <a:rPr lang="pl-PL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p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rzelew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internetowy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,</a:t>
            </a:r>
          </a:p>
          <a:p>
            <a:pPr algn="l">
              <a:lnSpc>
                <a:spcPts val="2845"/>
              </a:lnSpc>
            </a:pPr>
            <a:endParaRPr lang="en-US" sz="2033" dirty="0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2845"/>
              </a:lnSpc>
            </a:pP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•</a:t>
            </a:r>
            <a:r>
              <a:rPr lang="pl-PL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w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banku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lub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na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poczcie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po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wypełnieniu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blankietu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wpłaty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,</a:t>
            </a:r>
          </a:p>
          <a:p>
            <a:pPr algn="l">
              <a:lnSpc>
                <a:spcPts val="2845"/>
              </a:lnSpc>
            </a:pPr>
            <a:endParaRPr lang="en-US" sz="2033" dirty="0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2845"/>
              </a:lnSpc>
            </a:pP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•</a:t>
            </a:r>
            <a:r>
              <a:rPr lang="pl-PL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z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a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pomocą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serwisu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Przelewy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24 –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funkcjonalność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jest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zintegrowana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z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systemem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PROLIB.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Czytelnik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reguluje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należność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on-line po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zalogowaniu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się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poprzez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zakładkę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„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Konto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”,</a:t>
            </a:r>
          </a:p>
          <a:p>
            <a:pPr algn="l">
              <a:lnSpc>
                <a:spcPts val="2845"/>
              </a:lnSpc>
            </a:pPr>
            <a:endParaRPr lang="en-US" sz="2033" dirty="0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2845"/>
              </a:lnSpc>
            </a:pP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•</a:t>
            </a:r>
            <a:r>
              <a:rPr lang="pl-PL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z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a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pomocą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kodu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BLIK –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płatność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dostępna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tylko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</a:p>
          <a:p>
            <a:pPr algn="l">
              <a:lnSpc>
                <a:spcPts val="2845"/>
              </a:lnSpc>
            </a:pP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dla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Czytelników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,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którzy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w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danych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osobowych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mają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prawidłowo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wypełnione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pole e-mail.</a:t>
            </a:r>
          </a:p>
          <a:p>
            <a:pPr algn="l">
              <a:lnSpc>
                <a:spcPts val="2845"/>
              </a:lnSpc>
            </a:pP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Po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opłaceniu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należy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przesłać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potwierdzenie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przelewu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</a:p>
          <a:p>
            <a:pPr algn="l">
              <a:lnSpc>
                <a:spcPts val="3265"/>
              </a:lnSpc>
            </a:pPr>
            <a:r>
              <a:rPr lang="en-US" sz="23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na</a:t>
            </a:r>
            <a:r>
              <a:rPr lang="en-US" sz="23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adres</a:t>
            </a:r>
            <a:r>
              <a:rPr lang="en-US" sz="2333" dirty="0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: </a:t>
            </a:r>
            <a:r>
              <a:rPr lang="en-US" sz="2333" b="1" u="sng" dirty="0" err="1">
                <a:solidFill>
                  <a:schemeClr val="bg1">
                    <a:lumMod val="95000"/>
                  </a:schemeClr>
                </a:solidFill>
                <a:latin typeface="Now Bold"/>
                <a:ea typeface="Now Bold"/>
                <a:cs typeface="Now Bold"/>
                <a:sym typeface="Now Bold"/>
                <a:hlinkClick r:id="rId8" tooltip="mailto:zbiory@uthrad.p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zbiory@urad</a:t>
            </a:r>
            <a:r>
              <a:rPr lang="en-US" sz="2333" b="1" u="sng" dirty="0">
                <a:solidFill>
                  <a:schemeClr val="bg1">
                    <a:lumMod val="95000"/>
                  </a:schemeClr>
                </a:solidFill>
                <a:latin typeface="Now Bold"/>
                <a:ea typeface="Now Bold"/>
                <a:cs typeface="Now Bold"/>
                <a:sym typeface="Now Bold"/>
                <a:hlinkClick r:id="rId8" tooltip="mailto:zbiory@uthrad.p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pl-PL" sz="2333" b="1" u="sng" dirty="0" err="1">
                <a:solidFill>
                  <a:schemeClr val="bg1">
                    <a:lumMod val="95000"/>
                  </a:schemeClr>
                </a:solidFill>
                <a:latin typeface="Now Bold"/>
                <a:ea typeface="Now Bold"/>
                <a:cs typeface="Now Bold"/>
                <a:sym typeface="Now Bold"/>
                <a:hlinkClick r:id="rId8" tooltip="mailto:zbiory@uthrad.p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</a:t>
            </a:r>
            <a:r>
              <a:rPr lang="pl-PL" sz="2333" b="1" u="sng" dirty="0">
                <a:solidFill>
                  <a:schemeClr val="bg1">
                    <a:lumMod val="95000"/>
                  </a:schemeClr>
                </a:solidFill>
                <a:latin typeface="Now Bold"/>
                <a:ea typeface="Now Bold"/>
                <a:cs typeface="Now Bold"/>
                <a:sym typeface="Now Bold"/>
                <a:hlinkClick r:id="rId8" tooltip="mailto:zbiory@uthrad.p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sz="2333" b="1" u="sng" dirty="0">
                <a:solidFill>
                  <a:schemeClr val="bg1">
                    <a:lumMod val="95000"/>
                  </a:schemeClr>
                </a:solidFill>
                <a:latin typeface="Now Bold"/>
                <a:ea typeface="Now Bold"/>
                <a:cs typeface="Now Bold"/>
                <a:sym typeface="Now Bold"/>
                <a:hlinkClick r:id="rId8" tooltip="mailto:zbiory@uthrad.p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 </a:t>
            </a:r>
          </a:p>
          <a:p>
            <a:pPr algn="just">
              <a:lnSpc>
                <a:spcPts val="2845"/>
              </a:lnSpc>
            </a:pPr>
            <a:endParaRPr lang="en-US" sz="2333" b="1" u="sng" dirty="0">
              <a:solidFill>
                <a:srgbClr val="0000FF"/>
              </a:solidFill>
              <a:latin typeface="Now Bold"/>
              <a:ea typeface="Now Bold"/>
              <a:cs typeface="Now Bold"/>
              <a:sym typeface="Now Bold"/>
              <a:hlinkClick r:id="rId8" tooltip="mailto:zbiory@uthrad.pl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l">
              <a:lnSpc>
                <a:spcPts val="2845"/>
              </a:lnSpc>
            </a:pP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Otrzymany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dowód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wpłaty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jest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podstawą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do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rozliczenia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naliczonej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opłaty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oraz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odblokowania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033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konta</a:t>
            </a:r>
            <a:r>
              <a:rPr lang="en-US" sz="2033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.</a:t>
            </a:r>
          </a:p>
          <a:p>
            <a:pPr algn="just">
              <a:lnSpc>
                <a:spcPts val="2845"/>
              </a:lnSpc>
            </a:pPr>
            <a:endParaRPr lang="en-US" sz="2033" dirty="0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089115" y="9258300"/>
            <a:ext cx="9217239" cy="9217239"/>
          </a:xfrm>
          <a:custGeom>
            <a:avLst/>
            <a:gdLst/>
            <a:ahLst/>
            <a:cxnLst/>
            <a:rect l="l" t="t" r="r" b="b"/>
            <a:pathLst>
              <a:path w="9217239" h="9217239">
                <a:moveTo>
                  <a:pt x="0" y="0"/>
                </a:moveTo>
                <a:lnTo>
                  <a:pt x="9217239" y="0"/>
                </a:lnTo>
                <a:lnTo>
                  <a:pt x="9217239" y="9217239"/>
                </a:lnTo>
                <a:lnTo>
                  <a:pt x="0" y="92172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372110" y="2888635"/>
            <a:ext cx="4761020" cy="4761020"/>
          </a:xfrm>
          <a:custGeom>
            <a:avLst/>
            <a:gdLst/>
            <a:ahLst/>
            <a:cxnLst/>
            <a:rect l="l" t="t" r="r" b="b"/>
            <a:pathLst>
              <a:path w="4761020" h="4761020">
                <a:moveTo>
                  <a:pt x="0" y="0"/>
                </a:moveTo>
                <a:lnTo>
                  <a:pt x="4761020" y="0"/>
                </a:lnTo>
                <a:lnTo>
                  <a:pt x="4761020" y="4761020"/>
                </a:lnTo>
                <a:lnTo>
                  <a:pt x="0" y="47610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155871" y="3610621"/>
            <a:ext cx="3193497" cy="3065757"/>
          </a:xfrm>
          <a:custGeom>
            <a:avLst/>
            <a:gdLst/>
            <a:ahLst/>
            <a:cxnLst/>
            <a:rect l="l" t="t" r="r" b="b"/>
            <a:pathLst>
              <a:path w="3193497" h="3065757">
                <a:moveTo>
                  <a:pt x="0" y="0"/>
                </a:moveTo>
                <a:lnTo>
                  <a:pt x="3193497" y="0"/>
                </a:lnTo>
                <a:lnTo>
                  <a:pt x="3193497" y="3065757"/>
                </a:lnTo>
                <a:lnTo>
                  <a:pt x="0" y="30657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86" r="-86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97837" y="1148235"/>
            <a:ext cx="8150963" cy="973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960"/>
              </a:lnSpc>
            </a:pPr>
            <a:r>
              <a:rPr lang="en-US" sz="2800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Rozliczenie</a:t>
            </a:r>
            <a:r>
              <a:rPr lang="en-US" sz="2800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800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opłat</a:t>
            </a:r>
            <a:endParaRPr lang="en-US" sz="2800" b="1" dirty="0">
              <a:solidFill>
                <a:srgbClr val="F5F5EF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83E6CC20-F8F4-49C1-86AB-7D655AA77DB8}"/>
              </a:ext>
            </a:extLst>
          </p:cNvPr>
          <p:cNvSpPr txBox="1"/>
          <p:nvPr/>
        </p:nvSpPr>
        <p:spPr>
          <a:xfrm>
            <a:off x="533400" y="343344"/>
            <a:ext cx="9931055" cy="996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7040"/>
              </a:lnSpc>
            </a:pPr>
            <a:r>
              <a:rPr lang="en-US" sz="6000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Wypożyczalnia</a:t>
            </a:r>
            <a:r>
              <a:rPr lang="en-US" sz="6000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 </a:t>
            </a:r>
            <a:r>
              <a:rPr lang="en-US" sz="6000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Książek</a:t>
            </a:r>
            <a:endParaRPr lang="en-US" sz="6000" b="1" dirty="0">
              <a:solidFill>
                <a:srgbClr val="F5F5EF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25751" y="-17393"/>
            <a:ext cx="9240345" cy="10304393"/>
          </a:xfrm>
          <a:custGeom>
            <a:avLst/>
            <a:gdLst/>
            <a:ahLst/>
            <a:cxnLst/>
            <a:rect l="l" t="t" r="r" b="b"/>
            <a:pathLst>
              <a:path w="9240345" h="10304393">
                <a:moveTo>
                  <a:pt x="0" y="0"/>
                </a:moveTo>
                <a:lnTo>
                  <a:pt x="9240345" y="0"/>
                </a:lnTo>
                <a:lnTo>
                  <a:pt x="9240345" y="10304393"/>
                </a:lnTo>
                <a:lnTo>
                  <a:pt x="0" y="103043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704454" y="5143500"/>
            <a:ext cx="9062659" cy="9062659"/>
          </a:xfrm>
          <a:custGeom>
            <a:avLst/>
            <a:gdLst/>
            <a:ahLst/>
            <a:cxnLst/>
            <a:rect l="l" t="t" r="r" b="b"/>
            <a:pathLst>
              <a:path w="9062659" h="9062659">
                <a:moveTo>
                  <a:pt x="0" y="0"/>
                </a:moveTo>
                <a:lnTo>
                  <a:pt x="9062659" y="0"/>
                </a:lnTo>
                <a:lnTo>
                  <a:pt x="9062659" y="9062659"/>
                </a:lnTo>
                <a:lnTo>
                  <a:pt x="0" y="90626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013148" y="640452"/>
            <a:ext cx="11246152" cy="9034377"/>
          </a:xfrm>
          <a:custGeom>
            <a:avLst/>
            <a:gdLst/>
            <a:ahLst/>
            <a:cxnLst/>
            <a:rect l="l" t="t" r="r" b="b"/>
            <a:pathLst>
              <a:path w="11246152" h="9034377">
                <a:moveTo>
                  <a:pt x="0" y="0"/>
                </a:moveTo>
                <a:lnTo>
                  <a:pt x="11246152" y="0"/>
                </a:lnTo>
                <a:lnTo>
                  <a:pt x="11246152" y="9034377"/>
                </a:lnTo>
                <a:lnTo>
                  <a:pt x="0" y="90343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640912" y="1369119"/>
            <a:ext cx="10127084" cy="6877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54"/>
              </a:lnSpc>
            </a:pP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Prolongata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to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samodzielne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przedłużenie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terminu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zwrotu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książki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poprzez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opcje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„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Konto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Użytkownika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”.</a:t>
            </a:r>
          </a:p>
          <a:p>
            <a:pPr algn="l">
              <a:lnSpc>
                <a:spcPts val="3654"/>
              </a:lnSpc>
            </a:pP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Prolongata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jest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możliwa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jeśli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:</a:t>
            </a:r>
          </a:p>
          <a:p>
            <a:pPr algn="l">
              <a:lnSpc>
                <a:spcPts val="3654"/>
              </a:lnSpc>
            </a:pPr>
            <a:endParaRPr lang="en-US" sz="2610" dirty="0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3654"/>
              </a:lnSpc>
            </a:pP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•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dla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żadnej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z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wypożyczonych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książek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nie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upłynął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termin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 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zwrotu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;</a:t>
            </a:r>
          </a:p>
          <a:p>
            <a:pPr algn="l">
              <a:lnSpc>
                <a:spcPts val="3654"/>
              </a:lnSpc>
            </a:pPr>
            <a:endParaRPr lang="en-US" sz="2610" dirty="0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3654"/>
              </a:lnSpc>
            </a:pP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•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żaden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egzemplarz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z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tego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wydania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nie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został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zarezerwowany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przez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innego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10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czytelnika</a:t>
            </a:r>
            <a:r>
              <a:rPr lang="en-US" sz="2610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.</a:t>
            </a:r>
          </a:p>
          <a:p>
            <a:pPr algn="l">
              <a:lnSpc>
                <a:spcPts val="3654"/>
              </a:lnSpc>
            </a:pPr>
            <a:endParaRPr lang="en-US" sz="2610" dirty="0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3654"/>
              </a:lnSpc>
            </a:pPr>
            <a:r>
              <a:rPr lang="en-US" sz="2610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UWAGA : </a:t>
            </a:r>
            <a:r>
              <a:rPr lang="en-US" sz="2610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Każdą</a:t>
            </a:r>
            <a:r>
              <a:rPr lang="en-US" sz="2610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610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książkę</a:t>
            </a:r>
            <a:r>
              <a:rPr lang="en-US" sz="2610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610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można</a:t>
            </a:r>
            <a:r>
              <a:rPr lang="en-US" sz="2610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610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prolongować</a:t>
            </a:r>
            <a:r>
              <a:rPr lang="en-US" sz="2610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2x </a:t>
            </a:r>
          </a:p>
          <a:p>
            <a:pPr algn="l">
              <a:lnSpc>
                <a:spcPts val="3654"/>
              </a:lnSpc>
            </a:pPr>
            <a:r>
              <a:rPr lang="en-US" sz="2610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(po 1 </a:t>
            </a:r>
            <a:r>
              <a:rPr lang="en-US" sz="2610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miesiącu</a:t>
            </a:r>
            <a:r>
              <a:rPr lang="en-US" sz="2610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). Aby </a:t>
            </a:r>
            <a:r>
              <a:rPr lang="en-US" sz="2610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maksymalnie</a:t>
            </a:r>
            <a:r>
              <a:rPr lang="en-US" sz="2610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610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wykorzystać</a:t>
            </a:r>
            <a:r>
              <a:rPr lang="en-US" sz="2610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610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czas</a:t>
            </a:r>
            <a:r>
              <a:rPr lang="en-US" sz="2610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610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wypożyczenia</a:t>
            </a:r>
            <a:r>
              <a:rPr lang="en-US" sz="2610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610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najlepiej</a:t>
            </a:r>
            <a:r>
              <a:rPr lang="en-US" sz="2610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610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prolongować</a:t>
            </a:r>
            <a:r>
              <a:rPr lang="en-US" sz="2610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610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tuż</a:t>
            </a:r>
            <a:r>
              <a:rPr lang="en-US" sz="2610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610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przed</a:t>
            </a:r>
            <a:r>
              <a:rPr lang="en-US" sz="2610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610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upływem</a:t>
            </a:r>
            <a:r>
              <a:rPr lang="en-US" sz="2610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610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daty</a:t>
            </a:r>
            <a:r>
              <a:rPr lang="en-US" sz="2610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610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zwrotu</a:t>
            </a:r>
            <a:r>
              <a:rPr lang="en-US" sz="2610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.</a:t>
            </a:r>
          </a:p>
          <a:p>
            <a:pPr algn="l">
              <a:lnSpc>
                <a:spcPts val="3654"/>
              </a:lnSpc>
            </a:pPr>
            <a:endParaRPr lang="en-US" sz="2610" b="1" dirty="0">
              <a:solidFill>
                <a:srgbClr val="F5F5EF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3002728" y="-342900"/>
            <a:ext cx="9062659" cy="9062659"/>
          </a:xfrm>
          <a:custGeom>
            <a:avLst/>
            <a:gdLst/>
            <a:ahLst/>
            <a:cxnLst/>
            <a:rect l="l" t="t" r="r" b="b"/>
            <a:pathLst>
              <a:path w="9062659" h="9062659">
                <a:moveTo>
                  <a:pt x="0" y="0"/>
                </a:moveTo>
                <a:lnTo>
                  <a:pt x="9062659" y="0"/>
                </a:lnTo>
                <a:lnTo>
                  <a:pt x="9062659" y="9062659"/>
                </a:lnTo>
                <a:lnTo>
                  <a:pt x="0" y="90626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3124524"/>
            <a:ext cx="4743769" cy="6133776"/>
          </a:xfrm>
          <a:custGeom>
            <a:avLst/>
            <a:gdLst/>
            <a:ahLst/>
            <a:cxnLst/>
            <a:rect l="l" t="t" r="r" b="b"/>
            <a:pathLst>
              <a:path w="4743769" h="6133776">
                <a:moveTo>
                  <a:pt x="0" y="0"/>
                </a:moveTo>
                <a:lnTo>
                  <a:pt x="4743769" y="0"/>
                </a:lnTo>
                <a:lnTo>
                  <a:pt x="4743769" y="6133776"/>
                </a:lnTo>
                <a:lnTo>
                  <a:pt x="0" y="61337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94" r="-94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29777" y="469002"/>
            <a:ext cx="5336284" cy="2407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9"/>
              </a:lnSpc>
            </a:pPr>
            <a:r>
              <a:rPr lang="en-US" sz="5027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Wypożyczalnia</a:t>
            </a:r>
            <a:r>
              <a:rPr lang="en-US" sz="5027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 </a:t>
            </a:r>
            <a:r>
              <a:rPr lang="en-US" sz="5027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Książek</a:t>
            </a:r>
            <a:endParaRPr lang="en-US" sz="5027" b="1" dirty="0">
              <a:solidFill>
                <a:srgbClr val="162942"/>
              </a:solidFill>
              <a:latin typeface="Now Bold"/>
              <a:ea typeface="Now Bold"/>
              <a:cs typeface="Now Bold"/>
              <a:sym typeface="Now Bold"/>
            </a:endParaRPr>
          </a:p>
          <a:p>
            <a:pPr algn="ctr">
              <a:lnSpc>
                <a:spcPts val="4380"/>
              </a:lnSpc>
            </a:pPr>
            <a:r>
              <a:rPr lang="en-US" sz="3127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Prolongata</a:t>
            </a:r>
            <a:r>
              <a:rPr lang="en-US" sz="3127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 </a:t>
            </a:r>
            <a:r>
              <a:rPr lang="en-US" sz="3127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książek</a:t>
            </a:r>
            <a:endParaRPr lang="en-US" sz="3127" dirty="0">
              <a:solidFill>
                <a:srgbClr val="162942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4045922" y="-6405389"/>
            <a:ext cx="9062659" cy="9062659"/>
          </a:xfrm>
          <a:custGeom>
            <a:avLst/>
            <a:gdLst/>
            <a:ahLst/>
            <a:cxnLst/>
            <a:rect l="l" t="t" r="r" b="b"/>
            <a:pathLst>
              <a:path w="9062659" h="9062659">
                <a:moveTo>
                  <a:pt x="0" y="0"/>
                </a:moveTo>
                <a:lnTo>
                  <a:pt x="9062659" y="0"/>
                </a:lnTo>
                <a:lnTo>
                  <a:pt x="9062659" y="9062659"/>
                </a:lnTo>
                <a:lnTo>
                  <a:pt x="0" y="90626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93FDD93-34CE-4A53-8B6F-C4EC06A91542}"/>
              </a:ext>
            </a:extLst>
          </p:cNvPr>
          <p:cNvSpPr/>
          <p:nvPr/>
        </p:nvSpPr>
        <p:spPr>
          <a:xfrm>
            <a:off x="9425751" y="-17393"/>
            <a:ext cx="9240345" cy="10304393"/>
          </a:xfrm>
          <a:custGeom>
            <a:avLst/>
            <a:gdLst/>
            <a:ahLst/>
            <a:cxnLst/>
            <a:rect l="l" t="t" r="r" b="b"/>
            <a:pathLst>
              <a:path w="9240345" h="10304393">
                <a:moveTo>
                  <a:pt x="0" y="0"/>
                </a:moveTo>
                <a:lnTo>
                  <a:pt x="9240345" y="0"/>
                </a:lnTo>
                <a:lnTo>
                  <a:pt x="9240345" y="10304393"/>
                </a:lnTo>
                <a:lnTo>
                  <a:pt x="0" y="103043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926B62C0-A2E4-436D-BC4A-46D9E5F2E365}"/>
              </a:ext>
            </a:extLst>
          </p:cNvPr>
          <p:cNvSpPr/>
          <p:nvPr/>
        </p:nvSpPr>
        <p:spPr>
          <a:xfrm>
            <a:off x="-2971800" y="495300"/>
            <a:ext cx="9062659" cy="9062659"/>
          </a:xfrm>
          <a:custGeom>
            <a:avLst/>
            <a:gdLst/>
            <a:ahLst/>
            <a:cxnLst/>
            <a:rect l="l" t="t" r="r" b="b"/>
            <a:pathLst>
              <a:path w="9062659" h="9062659">
                <a:moveTo>
                  <a:pt x="0" y="0"/>
                </a:moveTo>
                <a:lnTo>
                  <a:pt x="9062659" y="0"/>
                </a:lnTo>
                <a:lnTo>
                  <a:pt x="9062659" y="9062659"/>
                </a:lnTo>
                <a:lnTo>
                  <a:pt x="0" y="90626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F148F143-C809-431D-8928-CA408AF0AB4F}"/>
              </a:ext>
            </a:extLst>
          </p:cNvPr>
          <p:cNvSpPr/>
          <p:nvPr/>
        </p:nvSpPr>
        <p:spPr>
          <a:xfrm>
            <a:off x="14249400" y="-4548723"/>
            <a:ext cx="9062659" cy="9062659"/>
          </a:xfrm>
          <a:custGeom>
            <a:avLst/>
            <a:gdLst/>
            <a:ahLst/>
            <a:cxnLst/>
            <a:rect l="l" t="t" r="r" b="b"/>
            <a:pathLst>
              <a:path w="9062659" h="9062659">
                <a:moveTo>
                  <a:pt x="0" y="0"/>
                </a:moveTo>
                <a:lnTo>
                  <a:pt x="9062659" y="0"/>
                </a:lnTo>
                <a:lnTo>
                  <a:pt x="9062659" y="9062659"/>
                </a:lnTo>
                <a:lnTo>
                  <a:pt x="0" y="90626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F6108F7E-BBD5-470D-A19A-FBF38C7BD0BA}"/>
              </a:ext>
            </a:extLst>
          </p:cNvPr>
          <p:cNvSpPr/>
          <p:nvPr/>
        </p:nvSpPr>
        <p:spPr>
          <a:xfrm>
            <a:off x="6111331" y="6591300"/>
            <a:ext cx="9062659" cy="9062659"/>
          </a:xfrm>
          <a:custGeom>
            <a:avLst/>
            <a:gdLst/>
            <a:ahLst/>
            <a:cxnLst/>
            <a:rect l="l" t="t" r="r" b="b"/>
            <a:pathLst>
              <a:path w="9062659" h="9062659">
                <a:moveTo>
                  <a:pt x="0" y="0"/>
                </a:moveTo>
                <a:lnTo>
                  <a:pt x="9062659" y="0"/>
                </a:lnTo>
                <a:lnTo>
                  <a:pt x="9062659" y="9062659"/>
                </a:lnTo>
                <a:lnTo>
                  <a:pt x="0" y="90626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4E844EB-A9EC-4540-8015-A59B846B0DFD}"/>
              </a:ext>
            </a:extLst>
          </p:cNvPr>
          <p:cNvSpPr txBox="1"/>
          <p:nvPr/>
        </p:nvSpPr>
        <p:spPr>
          <a:xfrm>
            <a:off x="1066800" y="725568"/>
            <a:ext cx="6934200" cy="2515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7039"/>
              </a:lnSpc>
            </a:pPr>
            <a:r>
              <a:rPr lang="en-US" sz="5400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Wypożyczalnia</a:t>
            </a:r>
            <a:r>
              <a:rPr lang="en-US" sz="5400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 </a:t>
            </a:r>
            <a:r>
              <a:rPr lang="en-US" sz="5400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Książek</a:t>
            </a:r>
            <a:endParaRPr lang="en-US" sz="5400" b="1" dirty="0">
              <a:solidFill>
                <a:srgbClr val="162942"/>
              </a:solidFill>
              <a:latin typeface="Now Bold"/>
              <a:ea typeface="Now Bold"/>
              <a:cs typeface="Now Bold"/>
              <a:sym typeface="Now Bold"/>
            </a:endParaRPr>
          </a:p>
          <a:p>
            <a:pPr algn="ctr">
              <a:lnSpc>
                <a:spcPts val="4380"/>
              </a:lnSpc>
            </a:pPr>
            <a:r>
              <a:rPr lang="pl-PL" sz="5400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Rezerwacja książek</a:t>
            </a:r>
            <a:endParaRPr lang="en-US" sz="5400" dirty="0">
              <a:solidFill>
                <a:srgbClr val="162942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5DBCA90-4E33-492D-90B7-D9F5424F57BA}"/>
              </a:ext>
            </a:extLst>
          </p:cNvPr>
          <p:cNvSpPr txBox="1"/>
          <p:nvPr/>
        </p:nvSpPr>
        <p:spPr>
          <a:xfrm>
            <a:off x="9829800" y="1659040"/>
            <a:ext cx="8024049" cy="5773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lnSpc>
                <a:spcPts val="3654"/>
              </a:lnSpc>
              <a:buFont typeface="Arial" panose="020B0604020202020204" pitchFamily="34" charset="0"/>
              <a:buChar char="•"/>
            </a:pPr>
            <a:r>
              <a:rPr lang="pl-PL" sz="2800" b="1" i="0" dirty="0">
                <a:solidFill>
                  <a:schemeClr val="bg1"/>
                </a:solidFill>
                <a:effectLst/>
                <a:latin typeface="Now" panose="020B0604020202020204" charset="-18"/>
                <a:ea typeface="Arimo Bold" panose="020B0604020202020204" charset="0"/>
                <a:cs typeface="Arimo Bold" panose="020B0604020202020204" charset="0"/>
              </a:rPr>
              <a:t>INTEGRO daje możliwość rezerwacji książek aktualnie wypożyczonych poprzez opcję „Konto użytkownika”.</a:t>
            </a:r>
            <a:endParaRPr lang="pl-PL" sz="2800" b="1" dirty="0">
              <a:solidFill>
                <a:schemeClr val="bg1"/>
              </a:solidFill>
              <a:latin typeface="Now" panose="020B0604020202020204" charset="-18"/>
              <a:ea typeface="Arimo Bold" panose="020B0604020202020204" charset="0"/>
              <a:cs typeface="Arimo Bold" panose="020B0604020202020204" charset="0"/>
            </a:endParaRPr>
          </a:p>
          <a:p>
            <a:pPr algn="l">
              <a:lnSpc>
                <a:spcPts val="3654"/>
              </a:lnSpc>
            </a:pPr>
            <a:endParaRPr lang="pl-PL" sz="2800" b="1" i="0" dirty="0">
              <a:solidFill>
                <a:schemeClr val="bg1"/>
              </a:solidFill>
              <a:effectLst/>
              <a:latin typeface="Now" panose="020B0604020202020204" charset="-18"/>
            </a:endParaRPr>
          </a:p>
          <a:p>
            <a:pPr marL="571500" indent="-571500" algn="l">
              <a:lnSpc>
                <a:spcPts val="3654"/>
              </a:lnSpc>
              <a:buFont typeface="Arial" panose="020B0604020202020204" pitchFamily="34" charset="0"/>
              <a:buChar char="•"/>
            </a:pPr>
            <a:r>
              <a:rPr lang="pl-PL" sz="2800" b="1" i="0" dirty="0">
                <a:solidFill>
                  <a:schemeClr val="bg1"/>
                </a:solidFill>
                <a:effectLst/>
                <a:latin typeface="Now" panose="020B0604020202020204" charset="-18"/>
              </a:rPr>
              <a:t> </a:t>
            </a:r>
            <a:r>
              <a:rPr lang="pl-PL" sz="2800" b="1" i="0" dirty="0">
                <a:solidFill>
                  <a:schemeClr val="bg1"/>
                </a:solidFill>
                <a:effectLst/>
                <a:latin typeface="Now" panose="020B0604020202020204" charset="-18"/>
                <a:ea typeface="Arimo Bold" panose="020B0604020202020204" charset="0"/>
                <a:cs typeface="Arimo Bold" panose="020B0604020202020204" charset="0"/>
              </a:rPr>
              <a:t>W momencie zwrotu pozycji zarezerwowanej system wysyła automatycznie e-maila informującego o przejściu rezerwacji w zamówienie. </a:t>
            </a:r>
          </a:p>
          <a:p>
            <a:pPr marL="571500" indent="-571500" algn="l">
              <a:lnSpc>
                <a:spcPts val="3654"/>
              </a:lnSpc>
              <a:buFont typeface="Arial" panose="020B0604020202020204" pitchFamily="34" charset="0"/>
              <a:buChar char="•"/>
            </a:pPr>
            <a:endParaRPr lang="pl-PL" sz="2800" b="1" dirty="0">
              <a:solidFill>
                <a:schemeClr val="bg1"/>
              </a:solidFill>
              <a:latin typeface="Now" panose="020B0604020202020204" charset="-18"/>
              <a:ea typeface="Arimo Bold" panose="020B0604020202020204" charset="0"/>
              <a:cs typeface="Arimo Bold" panose="020B0604020202020204" charset="0"/>
            </a:endParaRPr>
          </a:p>
          <a:p>
            <a:pPr marL="571500" indent="-571500" algn="l">
              <a:lnSpc>
                <a:spcPts val="3654"/>
              </a:lnSpc>
              <a:buFont typeface="Arial" panose="020B0604020202020204" pitchFamily="34" charset="0"/>
              <a:buChar char="•"/>
            </a:pPr>
            <a:r>
              <a:rPr lang="pl-PL" sz="2800" b="1" i="0" dirty="0">
                <a:solidFill>
                  <a:schemeClr val="bg1"/>
                </a:solidFill>
                <a:effectLst/>
                <a:latin typeface="Now" panose="020B0604020202020204" charset="-18"/>
                <a:ea typeface="Arimo Bold" panose="020B0604020202020204" charset="0"/>
                <a:cs typeface="Arimo Bold" panose="020B0604020202020204" charset="0"/>
              </a:rPr>
              <a:t>Można dokonać zmiany terminu ważności rezerwacji klikając w ikonę kalendarza.</a:t>
            </a:r>
            <a:endParaRPr lang="en-US" sz="2800" b="1" dirty="0">
              <a:solidFill>
                <a:schemeClr val="bg1"/>
              </a:solidFill>
              <a:latin typeface="Now" panose="020B0604020202020204" charset="-18"/>
              <a:ea typeface="Arimo Bold" panose="020B0604020202020204" charset="0"/>
              <a:cs typeface="Arimo Bold" panose="020B0604020202020204" charset="0"/>
              <a:sym typeface="Now Bold"/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10761F74-F1CD-4C14-B4EF-21EA6CCD12DA}"/>
              </a:ext>
            </a:extLst>
          </p:cNvPr>
          <p:cNvSpPr/>
          <p:nvPr/>
        </p:nvSpPr>
        <p:spPr>
          <a:xfrm>
            <a:off x="2299862" y="3336476"/>
            <a:ext cx="4743769" cy="6133776"/>
          </a:xfrm>
          <a:custGeom>
            <a:avLst/>
            <a:gdLst/>
            <a:ahLst/>
            <a:cxnLst/>
            <a:rect l="l" t="t" r="r" b="b"/>
            <a:pathLst>
              <a:path w="4743769" h="6133776">
                <a:moveTo>
                  <a:pt x="0" y="0"/>
                </a:moveTo>
                <a:lnTo>
                  <a:pt x="4743769" y="0"/>
                </a:lnTo>
                <a:lnTo>
                  <a:pt x="4743769" y="6133776"/>
                </a:lnTo>
                <a:lnTo>
                  <a:pt x="0" y="61337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4" r="-94"/>
            </a:stretch>
          </a:blipFill>
        </p:spPr>
      </p:sp>
    </p:spTree>
    <p:extLst>
      <p:ext uri="{BB962C8B-B14F-4D97-AF65-F5344CB8AC3E}">
        <p14:creationId xmlns:p14="http://schemas.microsoft.com/office/powerpoint/2010/main" val="3857899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1">
            <a:off x="9528028" y="2141877"/>
            <a:ext cx="12006491" cy="6003245"/>
          </a:xfrm>
          <a:custGeom>
            <a:avLst/>
            <a:gdLst/>
            <a:ahLst/>
            <a:cxnLst/>
            <a:rect l="l" t="t" r="r" b="b"/>
            <a:pathLst>
              <a:path w="12006491" h="6003245">
                <a:moveTo>
                  <a:pt x="0" y="0"/>
                </a:moveTo>
                <a:lnTo>
                  <a:pt x="12006491" y="0"/>
                </a:lnTo>
                <a:lnTo>
                  <a:pt x="12006491" y="6003245"/>
                </a:lnTo>
                <a:lnTo>
                  <a:pt x="0" y="6003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36" b="-436"/>
            </a:stretch>
          </a:blipFill>
        </p:spPr>
      </p:sp>
      <p:sp>
        <p:nvSpPr>
          <p:cNvPr id="3" name="Freeform 3"/>
          <p:cNvSpPr/>
          <p:nvPr/>
        </p:nvSpPr>
        <p:spPr>
          <a:xfrm rot="5400001">
            <a:off x="11407698" y="2768434"/>
            <a:ext cx="9500264" cy="4750132"/>
          </a:xfrm>
          <a:custGeom>
            <a:avLst/>
            <a:gdLst/>
            <a:ahLst/>
            <a:cxnLst/>
            <a:rect l="l" t="t" r="r" b="b"/>
            <a:pathLst>
              <a:path w="9500264" h="4750132">
                <a:moveTo>
                  <a:pt x="0" y="0"/>
                </a:moveTo>
                <a:lnTo>
                  <a:pt x="9500264" y="0"/>
                </a:lnTo>
                <a:lnTo>
                  <a:pt x="9500264" y="4750131"/>
                </a:lnTo>
                <a:lnTo>
                  <a:pt x="0" y="47501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400" b="-40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532789" y="-1778914"/>
            <a:ext cx="10228730" cy="5114365"/>
          </a:xfrm>
          <a:custGeom>
            <a:avLst/>
            <a:gdLst/>
            <a:ahLst/>
            <a:cxnLst/>
            <a:rect l="l" t="t" r="r" b="b"/>
            <a:pathLst>
              <a:path w="10228730" h="5114365">
                <a:moveTo>
                  <a:pt x="0" y="0"/>
                </a:moveTo>
                <a:lnTo>
                  <a:pt x="10228730" y="0"/>
                </a:lnTo>
                <a:lnTo>
                  <a:pt x="10228730" y="5114365"/>
                </a:lnTo>
                <a:lnTo>
                  <a:pt x="0" y="5114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65" b="-46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65219" y="-1778914"/>
            <a:ext cx="8093592" cy="4046796"/>
          </a:xfrm>
          <a:custGeom>
            <a:avLst/>
            <a:gdLst/>
            <a:ahLst/>
            <a:cxnLst/>
            <a:rect l="l" t="t" r="r" b="b"/>
            <a:pathLst>
              <a:path w="8093592" h="4046796">
                <a:moveTo>
                  <a:pt x="0" y="0"/>
                </a:moveTo>
                <a:lnTo>
                  <a:pt x="8093591" y="0"/>
                </a:lnTo>
                <a:lnTo>
                  <a:pt x="8093591" y="4046796"/>
                </a:lnTo>
                <a:lnTo>
                  <a:pt x="0" y="40467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470" b="-47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252938" y="1500801"/>
            <a:ext cx="10553424" cy="8644334"/>
          </a:xfrm>
          <a:custGeom>
            <a:avLst/>
            <a:gdLst/>
            <a:ahLst/>
            <a:cxnLst/>
            <a:rect l="l" t="t" r="r" b="b"/>
            <a:pathLst>
              <a:path w="10553424" h="8644334">
                <a:moveTo>
                  <a:pt x="0" y="0"/>
                </a:moveTo>
                <a:lnTo>
                  <a:pt x="10553424" y="0"/>
                </a:lnTo>
                <a:lnTo>
                  <a:pt x="10553424" y="8644334"/>
                </a:lnTo>
                <a:lnTo>
                  <a:pt x="0" y="86443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805517">
            <a:off x="-3234136" y="5942453"/>
            <a:ext cx="10228730" cy="5114365"/>
          </a:xfrm>
          <a:custGeom>
            <a:avLst/>
            <a:gdLst/>
            <a:ahLst/>
            <a:cxnLst/>
            <a:rect l="l" t="t" r="r" b="b"/>
            <a:pathLst>
              <a:path w="10228730" h="5114365">
                <a:moveTo>
                  <a:pt x="0" y="0"/>
                </a:moveTo>
                <a:lnTo>
                  <a:pt x="10228730" y="0"/>
                </a:lnTo>
                <a:lnTo>
                  <a:pt x="10228730" y="5114365"/>
                </a:lnTo>
                <a:lnTo>
                  <a:pt x="0" y="5114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65" b="-465"/>
            </a:stretch>
          </a:blipFill>
        </p:spPr>
      </p:sp>
      <p:sp>
        <p:nvSpPr>
          <p:cNvPr id="8" name="Freeform 8"/>
          <p:cNvSpPr/>
          <p:nvPr/>
        </p:nvSpPr>
        <p:spPr>
          <a:xfrm rot="-6805517">
            <a:off x="-2656356" y="6688445"/>
            <a:ext cx="8093592" cy="4046796"/>
          </a:xfrm>
          <a:custGeom>
            <a:avLst/>
            <a:gdLst/>
            <a:ahLst/>
            <a:cxnLst/>
            <a:rect l="l" t="t" r="r" b="b"/>
            <a:pathLst>
              <a:path w="8093592" h="4046796">
                <a:moveTo>
                  <a:pt x="0" y="0"/>
                </a:moveTo>
                <a:lnTo>
                  <a:pt x="8093591" y="0"/>
                </a:lnTo>
                <a:lnTo>
                  <a:pt x="8093591" y="4046796"/>
                </a:lnTo>
                <a:lnTo>
                  <a:pt x="0" y="40467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470" b="-47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06210" y="1976120"/>
            <a:ext cx="5231176" cy="5331746"/>
          </a:xfrm>
          <a:custGeom>
            <a:avLst/>
            <a:gdLst/>
            <a:ahLst/>
            <a:cxnLst/>
            <a:rect l="l" t="t" r="r" b="b"/>
            <a:pathLst>
              <a:path w="5231176" h="5331746">
                <a:moveTo>
                  <a:pt x="0" y="0"/>
                </a:moveTo>
                <a:lnTo>
                  <a:pt x="5231176" y="0"/>
                </a:lnTo>
                <a:lnTo>
                  <a:pt x="5231176" y="5331746"/>
                </a:lnTo>
                <a:lnTo>
                  <a:pt x="0" y="53317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178248" y="-24132"/>
            <a:ext cx="13931504" cy="1604800"/>
          </a:xfrm>
          <a:custGeom>
            <a:avLst/>
            <a:gdLst/>
            <a:ahLst/>
            <a:cxnLst/>
            <a:rect l="l" t="t" r="r" b="b"/>
            <a:pathLst>
              <a:path w="13931504" h="1604800">
                <a:moveTo>
                  <a:pt x="0" y="0"/>
                </a:moveTo>
                <a:lnTo>
                  <a:pt x="13931504" y="0"/>
                </a:lnTo>
                <a:lnTo>
                  <a:pt x="13931504" y="1604800"/>
                </a:lnTo>
                <a:lnTo>
                  <a:pt x="0" y="160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269702" y="227405"/>
            <a:ext cx="7917754" cy="1001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b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Wypożyczalnia Międzybiblioteczna</a:t>
            </a:r>
          </a:p>
          <a:p>
            <a:pPr algn="ctr">
              <a:lnSpc>
                <a:spcPts val="2940"/>
              </a:lnSpc>
            </a:pPr>
            <a:endParaRPr lang="en-US" sz="3399" b="1">
              <a:solidFill>
                <a:srgbClr val="FFFFFF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 b="68"/>
          <a:stretch>
            <a:fillRect/>
          </a:stretch>
        </p:blipFill>
        <p:spPr>
          <a:xfrm>
            <a:off x="2500045" y="2790185"/>
            <a:ext cx="3043506" cy="3381673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7807406" y="2298400"/>
            <a:ext cx="9444489" cy="693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Czytelnik może złożyć zamówienie na sprowadzenie książki z innej biblioteki, jeśli interesującej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go publikacji NIE MA W ZBIORACH BIBLIOTEKI UNIWERSYTECKIEJ, A TAKŻE W INNYCH BIBLIOTEKACH NA TERENIE RADOMIA. 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Biblioteka nie pośredniczy w wypożyczaniu 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materiałów, których sprowadzenie wymaga dodatkowych opłat. 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Sprowadzone do biblioteki materiały udostępniane 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są wyłącznie w czytelni. 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W uzasadnionych przypadkach biblioteka może odmówić sprowadzenia materiałów bibliotecznych, 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np. gdy czytelnik niewłaściwie obchodzi się 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z wypożyczonymi materiałami lub po ich sprowadzeniu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nie jest zainteresowany korzystaniem z nich.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6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056743" y="3389889"/>
            <a:ext cx="8791180" cy="8791180"/>
          </a:xfrm>
          <a:custGeom>
            <a:avLst/>
            <a:gdLst/>
            <a:ahLst/>
            <a:cxnLst/>
            <a:rect l="l" t="t" r="r" b="b"/>
            <a:pathLst>
              <a:path w="8791180" h="8791180">
                <a:moveTo>
                  <a:pt x="0" y="0"/>
                </a:moveTo>
                <a:lnTo>
                  <a:pt x="8791180" y="0"/>
                </a:lnTo>
                <a:lnTo>
                  <a:pt x="8791180" y="8791180"/>
                </a:lnTo>
                <a:lnTo>
                  <a:pt x="0" y="87911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3206687" cy="4492721"/>
          </a:xfrm>
          <a:custGeom>
            <a:avLst/>
            <a:gdLst/>
            <a:ahLst/>
            <a:cxnLst/>
            <a:rect l="l" t="t" r="r" b="b"/>
            <a:pathLst>
              <a:path w="13206687" h="5510777">
                <a:moveTo>
                  <a:pt x="0" y="0"/>
                </a:moveTo>
                <a:lnTo>
                  <a:pt x="13206687" y="0"/>
                </a:lnTo>
                <a:lnTo>
                  <a:pt x="13206687" y="5510777"/>
                </a:lnTo>
                <a:lnTo>
                  <a:pt x="0" y="55107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-252068" y="518430"/>
            <a:ext cx="9719780" cy="1744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40"/>
              </a:lnSpc>
            </a:pPr>
            <a:r>
              <a:rPr lang="en-US" sz="6400" b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Wypożyczalnia Międzybiblioteczna</a:t>
            </a:r>
          </a:p>
        </p:txBody>
      </p:sp>
      <p:sp>
        <p:nvSpPr>
          <p:cNvPr id="5" name="Freeform 5"/>
          <p:cNvSpPr/>
          <p:nvPr/>
        </p:nvSpPr>
        <p:spPr>
          <a:xfrm>
            <a:off x="-148023" y="-5607086"/>
            <a:ext cx="10121255" cy="10121255"/>
          </a:xfrm>
          <a:custGeom>
            <a:avLst/>
            <a:gdLst/>
            <a:ahLst/>
            <a:cxnLst/>
            <a:rect l="l" t="t" r="r" b="b"/>
            <a:pathLst>
              <a:path w="10121255" h="10121255">
                <a:moveTo>
                  <a:pt x="0" y="0"/>
                </a:moveTo>
                <a:lnTo>
                  <a:pt x="10121255" y="0"/>
                </a:lnTo>
                <a:lnTo>
                  <a:pt x="10121255" y="10121255"/>
                </a:lnTo>
                <a:lnTo>
                  <a:pt x="0" y="101212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00148" y="2707565"/>
            <a:ext cx="15487704" cy="7230206"/>
          </a:xfrm>
          <a:custGeom>
            <a:avLst/>
            <a:gdLst/>
            <a:ahLst/>
            <a:cxnLst/>
            <a:rect l="l" t="t" r="r" b="b"/>
            <a:pathLst>
              <a:path w="15487704" h="7230206">
                <a:moveTo>
                  <a:pt x="0" y="0"/>
                </a:moveTo>
                <a:lnTo>
                  <a:pt x="15487704" y="0"/>
                </a:lnTo>
                <a:lnTo>
                  <a:pt x="15487704" y="7230206"/>
                </a:lnTo>
                <a:lnTo>
                  <a:pt x="0" y="72302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946374" y="2888427"/>
            <a:ext cx="17024989" cy="686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25"/>
              </a:lnSpc>
            </a:pPr>
            <a:r>
              <a:rPr lang="en-US" sz="3231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</a:t>
            </a:r>
          </a:p>
          <a:p>
            <a:pPr algn="l">
              <a:lnSpc>
                <a:spcPts val="4525"/>
              </a:lnSpc>
            </a:pPr>
            <a:endParaRPr lang="en-US" sz="3231" dirty="0">
              <a:solidFill>
                <a:srgbClr val="162942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4525"/>
              </a:lnSpc>
            </a:pPr>
            <a:r>
              <a:rPr lang="en-US" sz="3231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•</a:t>
            </a:r>
            <a:r>
              <a:rPr lang="en-US" sz="3231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Kontakt</a:t>
            </a:r>
            <a:r>
              <a:rPr lang="en-US" sz="3231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: </a:t>
            </a:r>
          </a:p>
          <a:p>
            <a:pPr algn="l">
              <a:lnSpc>
                <a:spcPts val="4525"/>
              </a:lnSpc>
            </a:pP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+mj-lt"/>
                <a:ea typeface="Now"/>
                <a:cs typeface="Now"/>
                <a:sym typeface="Now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Wypożyczalnia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+mj-lt"/>
                <a:ea typeface="Now"/>
                <a:cs typeface="Now"/>
                <a:sym typeface="Now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+mj-lt"/>
                <a:ea typeface="Now"/>
                <a:cs typeface="Now"/>
                <a:sym typeface="Now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Międzybiblioteczna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+mj-lt"/>
                <a:ea typeface="Now"/>
                <a:cs typeface="Now"/>
                <a:sym typeface="Now"/>
              </a:rPr>
              <a:t> </a:t>
            </a:r>
            <a:r>
              <a:rPr lang="en-US" sz="3231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tel. (48) 361-79-08 </a:t>
            </a:r>
            <a:r>
              <a:rPr lang="en-US" sz="3231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lub</a:t>
            </a:r>
            <a:r>
              <a:rPr lang="en-US" sz="3231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361-79-13,</a:t>
            </a:r>
          </a:p>
          <a:p>
            <a:pPr algn="l">
              <a:lnSpc>
                <a:spcPts val="4686"/>
              </a:lnSpc>
            </a:pPr>
            <a:r>
              <a:rPr lang="en-US" sz="3347" b="1" u="sng" dirty="0" err="1">
                <a:solidFill>
                  <a:schemeClr val="tx2">
                    <a:lumMod val="75000"/>
                  </a:schemeClr>
                </a:solidFill>
                <a:latin typeface="Now Bold"/>
                <a:ea typeface="Now Bold"/>
                <a:cs typeface="Now Bold"/>
                <a:sym typeface="Now Bold"/>
                <a:hlinkClick r:id="rId11" tooltip="mailto:wmb@uthrad.p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wmb@urad</a:t>
            </a:r>
            <a:r>
              <a:rPr lang="en-US" sz="3347" b="1" u="sng" dirty="0">
                <a:solidFill>
                  <a:schemeClr val="tx2">
                    <a:lumMod val="75000"/>
                  </a:schemeClr>
                </a:solidFill>
                <a:latin typeface="Now Bold"/>
                <a:ea typeface="Now Bold"/>
                <a:cs typeface="Now Bold"/>
                <a:sym typeface="Now Bold"/>
                <a:hlinkClick r:id="rId11" tooltip="mailto:wmb@uthrad.p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pl-PL" sz="3347" b="1" u="sng" dirty="0" err="1">
                <a:solidFill>
                  <a:schemeClr val="tx2">
                    <a:lumMod val="75000"/>
                  </a:schemeClr>
                </a:solidFill>
                <a:latin typeface="Now Bold"/>
                <a:ea typeface="Now Bold"/>
                <a:cs typeface="Now Bold"/>
                <a:sym typeface="Now Bold"/>
                <a:hlinkClick r:id="rId11" tooltip="mailto:wmb@uthrad.p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</a:t>
            </a:r>
            <a:r>
              <a:rPr lang="pl-PL" sz="3347" b="1" u="sng" dirty="0">
                <a:solidFill>
                  <a:schemeClr val="tx2">
                    <a:lumMod val="75000"/>
                  </a:schemeClr>
                </a:solidFill>
                <a:latin typeface="Now Bold"/>
                <a:ea typeface="Now Bold"/>
                <a:cs typeface="Now Bold"/>
                <a:sym typeface="Now Bold"/>
                <a:hlinkClick r:id="rId11" tooltip="mailto:wmb@uthrad.p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sz="3347" b="1" u="sng" dirty="0">
                <a:solidFill>
                  <a:schemeClr val="tx2">
                    <a:lumMod val="75000"/>
                  </a:schemeClr>
                </a:solidFill>
                <a:latin typeface="Now Bold"/>
                <a:ea typeface="Now Bold"/>
                <a:cs typeface="Now Bold"/>
                <a:sym typeface="Now Bold"/>
                <a:hlinkClick r:id="rId11" tooltip="mailto:wmb@uthrad.p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</a:t>
            </a:r>
          </a:p>
          <a:p>
            <a:pPr algn="l">
              <a:lnSpc>
                <a:spcPts val="4525"/>
              </a:lnSpc>
            </a:pPr>
            <a:r>
              <a:rPr lang="en-US" sz="3231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(Dane </a:t>
            </a:r>
            <a:r>
              <a:rPr lang="en-US" sz="3231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potrzebne</a:t>
            </a:r>
            <a:r>
              <a:rPr lang="en-US" sz="3231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do </a:t>
            </a:r>
            <a:r>
              <a:rPr lang="en-US" sz="3231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zamówienia</a:t>
            </a:r>
            <a:r>
              <a:rPr lang="en-US" sz="3231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3231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znajdują</a:t>
            </a:r>
            <a:r>
              <a:rPr lang="en-US" sz="3231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3231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się</a:t>
            </a:r>
            <a:r>
              <a:rPr lang="en-US" sz="3231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3231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na</a:t>
            </a:r>
            <a:r>
              <a:rPr lang="en-US" sz="3231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3231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stronie</a:t>
            </a:r>
            <a:r>
              <a:rPr lang="en-US" sz="3231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www </a:t>
            </a:r>
            <a:r>
              <a:rPr lang="en-US" sz="3231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biblioteki</a:t>
            </a:r>
            <a:endParaRPr lang="pl-PL" sz="3231" dirty="0">
              <a:solidFill>
                <a:srgbClr val="162942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4525"/>
              </a:lnSpc>
            </a:pPr>
            <a:r>
              <a:rPr lang="pl-PL" sz="3231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w zakładce</a:t>
            </a:r>
            <a:r>
              <a:rPr lang="en-US" sz="3231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) </a:t>
            </a:r>
            <a:endParaRPr lang="pl-PL" sz="3231" dirty="0">
              <a:solidFill>
                <a:srgbClr val="162942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4525"/>
              </a:lnSpc>
            </a:pPr>
            <a:endParaRPr lang="en-US" sz="3231" dirty="0">
              <a:solidFill>
                <a:srgbClr val="162942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4525"/>
              </a:lnSpc>
            </a:pPr>
            <a:endParaRPr lang="en-US" sz="3231" dirty="0">
              <a:solidFill>
                <a:srgbClr val="162942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4525"/>
              </a:lnSpc>
            </a:pPr>
            <a:endParaRPr lang="en-US" sz="3231" dirty="0">
              <a:solidFill>
                <a:srgbClr val="162942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4201"/>
              </a:lnSpc>
            </a:pPr>
            <a:endParaRPr lang="en-US" sz="3231" dirty="0">
              <a:solidFill>
                <a:srgbClr val="162942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4201"/>
              </a:lnSpc>
            </a:pPr>
            <a:endParaRPr lang="en-US" sz="3231" dirty="0">
              <a:solidFill>
                <a:srgbClr val="162942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1384160" y="-6424852"/>
            <a:ext cx="8791180" cy="8791180"/>
          </a:xfrm>
          <a:custGeom>
            <a:avLst/>
            <a:gdLst/>
            <a:ahLst/>
            <a:cxnLst/>
            <a:rect l="l" t="t" r="r" b="b"/>
            <a:pathLst>
              <a:path w="8791180" h="8791180">
                <a:moveTo>
                  <a:pt x="0" y="0"/>
                </a:moveTo>
                <a:lnTo>
                  <a:pt x="8791180" y="0"/>
                </a:lnTo>
                <a:lnTo>
                  <a:pt x="8791180" y="8791180"/>
                </a:lnTo>
                <a:lnTo>
                  <a:pt x="0" y="87911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5805792" y="7498840"/>
            <a:ext cx="8791180" cy="8791180"/>
          </a:xfrm>
          <a:custGeom>
            <a:avLst/>
            <a:gdLst/>
            <a:ahLst/>
            <a:cxnLst/>
            <a:rect l="l" t="t" r="r" b="b"/>
            <a:pathLst>
              <a:path w="8791180" h="8791180">
                <a:moveTo>
                  <a:pt x="0" y="0"/>
                </a:moveTo>
                <a:lnTo>
                  <a:pt x="8791180" y="0"/>
                </a:lnTo>
                <a:lnTo>
                  <a:pt x="8791180" y="8791180"/>
                </a:lnTo>
                <a:lnTo>
                  <a:pt x="0" y="87911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96282" y="181212"/>
            <a:ext cx="10105788" cy="10105788"/>
          </a:xfrm>
          <a:custGeom>
            <a:avLst/>
            <a:gdLst/>
            <a:ahLst/>
            <a:cxnLst/>
            <a:rect l="l" t="t" r="r" b="b"/>
            <a:pathLst>
              <a:path w="10105788" h="10105788">
                <a:moveTo>
                  <a:pt x="0" y="0"/>
                </a:moveTo>
                <a:lnTo>
                  <a:pt x="10105788" y="0"/>
                </a:lnTo>
                <a:lnTo>
                  <a:pt x="10105788" y="10105788"/>
                </a:lnTo>
                <a:lnTo>
                  <a:pt x="0" y="10105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3559511"/>
            <a:ext cx="18288000" cy="7049959"/>
          </a:xfrm>
          <a:custGeom>
            <a:avLst/>
            <a:gdLst/>
            <a:ahLst/>
            <a:cxnLst/>
            <a:rect l="l" t="t" r="r" b="b"/>
            <a:pathLst>
              <a:path w="18288000" h="7049959">
                <a:moveTo>
                  <a:pt x="0" y="0"/>
                </a:moveTo>
                <a:lnTo>
                  <a:pt x="18288000" y="0"/>
                </a:lnTo>
                <a:lnTo>
                  <a:pt x="18288000" y="7049959"/>
                </a:lnTo>
                <a:lnTo>
                  <a:pt x="0" y="70499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333655"/>
            <a:ext cx="9311724" cy="2190371"/>
          </a:xfrm>
          <a:custGeom>
            <a:avLst/>
            <a:gdLst/>
            <a:ahLst/>
            <a:cxnLst/>
            <a:rect l="l" t="t" r="r" b="b"/>
            <a:pathLst>
              <a:path w="9311724" h="2190371">
                <a:moveTo>
                  <a:pt x="0" y="0"/>
                </a:moveTo>
                <a:lnTo>
                  <a:pt x="9311724" y="0"/>
                </a:lnTo>
                <a:lnTo>
                  <a:pt x="9311724" y="2190371"/>
                </a:lnTo>
                <a:lnTo>
                  <a:pt x="0" y="21903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 r="175"/>
          <a:stretch>
            <a:fillRect/>
          </a:stretch>
        </p:blipFill>
        <p:spPr>
          <a:xfrm>
            <a:off x="12825526" y="282197"/>
            <a:ext cx="3915610" cy="423309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-1319443" y="941707"/>
            <a:ext cx="14008010" cy="974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400" b="1" i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Academica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09600" y="4436999"/>
            <a:ext cx="17983129" cy="6488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l-PL" sz="36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Biblioteka Uniwersytecka przystąpiła do cyfrowej wypożyczalni międzybibliotecznej publikacji naukowych </a:t>
            </a:r>
            <a:r>
              <a:rPr lang="pl-PL" sz="3600" b="1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Academica</a:t>
            </a:r>
            <a:r>
              <a:rPr lang="pl-PL" sz="3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l-PL" sz="36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Udostępnia ona zasoby cyfrowe Biblioteki Narodowej, zapewniając szybki dostęp do </a:t>
            </a:r>
            <a:r>
              <a:rPr lang="pl-PL" sz="360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pełnotekstowych</a:t>
            </a:r>
            <a:r>
              <a:rPr lang="pl-PL" sz="36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publikacji - monografii, podręczników, skryptów, artykułów oraz kompletnych roczników czasopism z różnych dziedzin wiedzy.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l-PL" sz="36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Rejestracja użytkowników odbywa się w </a:t>
            </a:r>
            <a:r>
              <a:rPr lang="pl-PL" sz="3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Czytelni Baz Danych (pok. 117).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l-PL" sz="36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Tam też zlokalizowany jest terminal do korzystania z zasobów.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l-PL" sz="36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Szczegółowe informacje znajdują się na </a:t>
            </a:r>
            <a:r>
              <a:rPr lang="pl-PL" sz="3600" b="1" i="0" u="sng" strike="noStrike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stronie internetowej Biblioteki</a:t>
            </a:r>
            <a:r>
              <a:rPr lang="pl-PL" sz="36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l-PL" sz="36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Zachęcamy do korzystania z bezpłatnego dostępu do zasobów elektronicznych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l-PL" sz="36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systemu </a:t>
            </a:r>
            <a:r>
              <a:rPr lang="pl-PL" sz="3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ACADEMICA</a:t>
            </a:r>
            <a:r>
              <a:rPr lang="pl-PL" sz="36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endParaRPr lang="pl-PL" sz="3600" dirty="0">
              <a:solidFill>
                <a:schemeClr val="bg1"/>
              </a:solidFill>
              <a:effectLst/>
            </a:endParaRPr>
          </a:p>
          <a:p>
            <a:br>
              <a:rPr lang="pl-PL" sz="3200" dirty="0"/>
            </a:br>
            <a:endParaRPr lang="en-US" sz="2964" dirty="0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6729787" y="33551"/>
            <a:ext cx="5475782" cy="5475782"/>
          </a:xfrm>
          <a:custGeom>
            <a:avLst/>
            <a:gdLst/>
            <a:ahLst/>
            <a:cxnLst/>
            <a:rect l="l" t="t" r="r" b="b"/>
            <a:pathLst>
              <a:path w="5475782" h="5475782">
                <a:moveTo>
                  <a:pt x="0" y="0"/>
                </a:moveTo>
                <a:lnTo>
                  <a:pt x="5475782" y="0"/>
                </a:lnTo>
                <a:lnTo>
                  <a:pt x="5475782" y="5475782"/>
                </a:lnTo>
                <a:lnTo>
                  <a:pt x="0" y="54757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879037" y="-2737891"/>
            <a:ext cx="5475782" cy="5475782"/>
          </a:xfrm>
          <a:custGeom>
            <a:avLst/>
            <a:gdLst/>
            <a:ahLst/>
            <a:cxnLst/>
            <a:rect l="l" t="t" r="r" b="b"/>
            <a:pathLst>
              <a:path w="5475782" h="5475782">
                <a:moveTo>
                  <a:pt x="0" y="0"/>
                </a:moveTo>
                <a:lnTo>
                  <a:pt x="5475782" y="0"/>
                </a:lnTo>
                <a:lnTo>
                  <a:pt x="5475782" y="5475782"/>
                </a:lnTo>
                <a:lnTo>
                  <a:pt x="0" y="54757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6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160965" y="-85462"/>
            <a:ext cx="9486010" cy="10562779"/>
          </a:xfrm>
          <a:custGeom>
            <a:avLst/>
            <a:gdLst/>
            <a:ahLst/>
            <a:cxnLst/>
            <a:rect l="l" t="t" r="r" b="b"/>
            <a:pathLst>
              <a:path w="9486010" h="10562779">
                <a:moveTo>
                  <a:pt x="0" y="0"/>
                </a:moveTo>
                <a:lnTo>
                  <a:pt x="9486010" y="0"/>
                </a:lnTo>
                <a:lnTo>
                  <a:pt x="9486010" y="10562779"/>
                </a:lnTo>
                <a:lnTo>
                  <a:pt x="0" y="105627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686723" y="1946695"/>
            <a:ext cx="7540710" cy="6522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84"/>
              </a:lnSpc>
            </a:pPr>
            <a:r>
              <a:rPr lang="en-US" sz="241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Korzystając</a:t>
            </a:r>
            <a:r>
              <a:rPr lang="en-US" sz="241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z </a:t>
            </a:r>
            <a:r>
              <a:rPr lang="en-US" sz="241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czytelni</a:t>
            </a:r>
            <a:r>
              <a:rPr lang="en-US" sz="241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1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należy</a:t>
            </a:r>
            <a:r>
              <a:rPr lang="en-US" sz="241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:</a:t>
            </a:r>
            <a:endParaRPr lang="pl-PL" sz="2417" dirty="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3384"/>
              </a:lnSpc>
            </a:pPr>
            <a:endParaRPr lang="pl-PL" sz="2417" dirty="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  <a:p>
            <a:pPr marL="342900" indent="-342900" algn="l">
              <a:lnSpc>
                <a:spcPts val="3384"/>
              </a:lnSpc>
              <a:buFont typeface="Arial" panose="020B0604020202020204" pitchFamily="34" charset="0"/>
              <a:buChar char="•"/>
            </a:pPr>
            <a:r>
              <a:rPr lang="pl-PL" sz="241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potwierdzić swoją obecność w zeszycie   odwiedzin wpisując: imię i nazwisko, wydział oraz rodzaj studiów.</a:t>
            </a:r>
          </a:p>
          <a:p>
            <a:pPr algn="l">
              <a:lnSpc>
                <a:spcPts val="3384"/>
              </a:lnSpc>
            </a:pPr>
            <a:endParaRPr lang="en-US" sz="2417" dirty="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  <a:p>
            <a:pPr marL="711293" lvl="2" indent="-342900" algn="l">
              <a:lnSpc>
                <a:spcPts val="3384"/>
              </a:lnSpc>
              <a:buFont typeface="Arial" panose="020B0604020202020204" pitchFamily="34" charset="0"/>
              <a:buChar char="•"/>
            </a:pPr>
            <a:r>
              <a:rPr lang="en-US" sz="241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zgłosić</a:t>
            </a:r>
            <a:r>
              <a:rPr lang="en-US" sz="241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1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bibliotekarzowi</a:t>
            </a:r>
            <a:r>
              <a:rPr lang="en-US" sz="241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1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fakt</a:t>
            </a:r>
            <a:r>
              <a:rPr lang="en-US" sz="241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1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wnoszenia</a:t>
            </a:r>
            <a:r>
              <a:rPr lang="pl-PL" sz="241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wypożyczonych materiałów bibliotecznych,</a:t>
            </a:r>
            <a:endParaRPr lang="en-US" sz="2417" dirty="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  <a:p>
            <a:pPr marL="552589" lvl="2" indent="-184196" algn="l">
              <a:lnSpc>
                <a:spcPts val="3384"/>
              </a:lnSpc>
            </a:pPr>
            <a:endParaRPr lang="en-US" sz="2417" dirty="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  <a:p>
            <a:pPr marL="711293" lvl="2" indent="-342900" algn="l">
              <a:lnSpc>
                <a:spcPts val="3384"/>
              </a:lnSpc>
              <a:buFont typeface="Arial" panose="020B0604020202020204" pitchFamily="34" charset="0"/>
              <a:buChar char="•"/>
            </a:pPr>
            <a:r>
              <a:rPr lang="en-US" sz="241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w </a:t>
            </a:r>
            <a:r>
              <a:rPr lang="pl-PL" sz="241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C</a:t>
            </a:r>
            <a:r>
              <a:rPr lang="en-US" sz="241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zytelniach</a:t>
            </a:r>
            <a:r>
              <a:rPr lang="en-US" sz="241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1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stosuje</a:t>
            </a:r>
            <a:r>
              <a:rPr lang="en-US" sz="241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1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się</a:t>
            </a:r>
            <a:r>
              <a:rPr lang="en-US" sz="241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1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wolny</a:t>
            </a:r>
            <a:r>
              <a:rPr lang="en-US" sz="241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1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dostęp</a:t>
            </a:r>
            <a:r>
              <a:rPr lang="en-US" sz="241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do </a:t>
            </a:r>
            <a:r>
              <a:rPr lang="en-US" sz="241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półek</a:t>
            </a:r>
            <a:r>
              <a:rPr lang="en-US" sz="241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,</a:t>
            </a:r>
          </a:p>
          <a:p>
            <a:pPr marL="552589" lvl="2" indent="-184196" algn="l">
              <a:lnSpc>
                <a:spcPts val="3384"/>
              </a:lnSpc>
            </a:pPr>
            <a:endParaRPr lang="en-US" sz="2417" dirty="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  <a:p>
            <a:pPr marL="711293" lvl="2" indent="-342900">
              <a:lnSpc>
                <a:spcPts val="3384"/>
              </a:lnSpc>
              <a:buFont typeface="Arial" panose="020B0604020202020204" pitchFamily="34" charset="0"/>
              <a:buChar char="•"/>
            </a:pPr>
            <a:r>
              <a:rPr lang="en-US" sz="241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materiałów</a:t>
            </a:r>
            <a:r>
              <a:rPr lang="en-US" sz="241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1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bibliotecznych</a:t>
            </a:r>
            <a:r>
              <a:rPr lang="en-US" sz="241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1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nie</a:t>
            </a:r>
            <a:r>
              <a:rPr lang="en-US" sz="241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1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wolno</a:t>
            </a:r>
            <a:r>
              <a:rPr lang="en-US" sz="241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1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wynosić</a:t>
            </a:r>
            <a:r>
              <a:rPr lang="en-US" sz="241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z </a:t>
            </a:r>
            <a:r>
              <a:rPr lang="pl-PL" sz="241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C</a:t>
            </a:r>
            <a:r>
              <a:rPr lang="en-US" sz="241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zytelni</a:t>
            </a:r>
            <a:r>
              <a:rPr lang="en-US" sz="241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. </a:t>
            </a:r>
          </a:p>
          <a:p>
            <a:pPr marL="552589" lvl="2" indent="-184196" algn="l">
              <a:lnSpc>
                <a:spcPts val="3384"/>
              </a:lnSpc>
            </a:pPr>
            <a:endParaRPr lang="en-US" sz="2417" dirty="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149311" y="881859"/>
            <a:ext cx="7216571" cy="1064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97"/>
              </a:lnSpc>
            </a:pPr>
            <a:r>
              <a:rPr lang="en-US" sz="5639" b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Czytelnie</a:t>
            </a:r>
          </a:p>
        </p:txBody>
      </p:sp>
      <p:sp>
        <p:nvSpPr>
          <p:cNvPr id="6" name="Freeform 6"/>
          <p:cNvSpPr/>
          <p:nvPr/>
        </p:nvSpPr>
        <p:spPr>
          <a:xfrm>
            <a:off x="-2334465" y="2162292"/>
            <a:ext cx="10105788" cy="10105788"/>
          </a:xfrm>
          <a:custGeom>
            <a:avLst/>
            <a:gdLst/>
            <a:ahLst/>
            <a:cxnLst/>
            <a:rect l="l" t="t" r="r" b="b"/>
            <a:pathLst>
              <a:path w="10105788" h="10105788">
                <a:moveTo>
                  <a:pt x="0" y="0"/>
                </a:moveTo>
                <a:lnTo>
                  <a:pt x="10105788" y="0"/>
                </a:lnTo>
                <a:lnTo>
                  <a:pt x="10105788" y="10105788"/>
                </a:lnTo>
                <a:lnTo>
                  <a:pt x="0" y="101057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28700" y="923775"/>
            <a:ext cx="7594180" cy="4272153"/>
            <a:chOff x="0" y="0"/>
            <a:chExt cx="10125574" cy="569620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125583" cy="5696204"/>
            </a:xfrm>
            <a:custGeom>
              <a:avLst/>
              <a:gdLst/>
              <a:ahLst/>
              <a:cxnLst/>
              <a:rect l="l" t="t" r="r" b="b"/>
              <a:pathLst>
                <a:path w="10125583" h="5696204">
                  <a:moveTo>
                    <a:pt x="0" y="5224526"/>
                  </a:moveTo>
                  <a:lnTo>
                    <a:pt x="0" y="471678"/>
                  </a:lnTo>
                  <a:cubicBezTo>
                    <a:pt x="0" y="210820"/>
                    <a:pt x="210820" y="0"/>
                    <a:pt x="471678" y="0"/>
                  </a:cubicBezTo>
                  <a:lnTo>
                    <a:pt x="9653905" y="0"/>
                  </a:lnTo>
                  <a:cubicBezTo>
                    <a:pt x="9914763" y="0"/>
                    <a:pt x="10125583" y="210820"/>
                    <a:pt x="10125583" y="471678"/>
                  </a:cubicBezTo>
                  <a:lnTo>
                    <a:pt x="10125583" y="5223383"/>
                  </a:lnTo>
                  <a:cubicBezTo>
                    <a:pt x="10125583" y="5484241"/>
                    <a:pt x="9914763" y="5695061"/>
                    <a:pt x="9653905" y="5695061"/>
                  </a:cubicBezTo>
                  <a:lnTo>
                    <a:pt x="471678" y="5695061"/>
                  </a:lnTo>
                  <a:cubicBezTo>
                    <a:pt x="211836" y="5696204"/>
                    <a:pt x="0" y="5485384"/>
                    <a:pt x="0" y="5224526"/>
                  </a:cubicBezTo>
                  <a:close/>
                </a:path>
              </a:pathLst>
            </a:custGeom>
            <a:blipFill>
              <a:blip r:embed="rId6"/>
              <a:stretch>
                <a:fillRect l="-1825" r="-1825" b="-19"/>
              </a:stretch>
            </a:blip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826217" y="6884696"/>
            <a:ext cx="3937486" cy="307473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8700" y="5440698"/>
            <a:ext cx="5294858" cy="2952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1109" lvl="2" indent="-257036" algn="l">
              <a:lnSpc>
                <a:spcPts val="4722"/>
              </a:lnSpc>
              <a:buFont typeface="Arial"/>
              <a:buChar char="⚬"/>
            </a:pPr>
            <a:r>
              <a:rPr lang="en-US" sz="3373" b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Książek i Czasopism</a:t>
            </a:r>
          </a:p>
          <a:p>
            <a:pPr marL="771109" lvl="2" indent="-257036" algn="l">
              <a:lnSpc>
                <a:spcPts val="4722"/>
              </a:lnSpc>
              <a:buFont typeface="Arial"/>
              <a:buChar char="⚬"/>
            </a:pPr>
            <a:r>
              <a:rPr lang="en-US" sz="3373" b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Zbiorów Specjalnych</a:t>
            </a:r>
          </a:p>
          <a:p>
            <a:pPr algn="l">
              <a:lnSpc>
                <a:spcPts val="4722"/>
              </a:lnSpc>
            </a:pPr>
            <a:endParaRPr lang="en-US" sz="3373" b="1">
              <a:solidFill>
                <a:srgbClr val="FFFFFF"/>
              </a:solidFill>
              <a:latin typeface="Now Bold"/>
              <a:ea typeface="Now Bold"/>
              <a:cs typeface="Now Bold"/>
              <a:sym typeface="Now Bold"/>
            </a:endParaRPr>
          </a:p>
          <a:p>
            <a:pPr marL="771109" lvl="2" indent="-257036" algn="ctr">
              <a:lnSpc>
                <a:spcPts val="4722"/>
              </a:lnSpc>
            </a:pPr>
            <a:endParaRPr lang="en-US" sz="3373" b="1">
              <a:solidFill>
                <a:srgbClr val="FFFFFF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4209173" y="-6515100"/>
            <a:ext cx="10105788" cy="10105788"/>
          </a:xfrm>
          <a:custGeom>
            <a:avLst/>
            <a:gdLst/>
            <a:ahLst/>
            <a:cxnLst/>
            <a:rect l="l" t="t" r="r" b="b"/>
            <a:pathLst>
              <a:path w="10105788" h="10105788">
                <a:moveTo>
                  <a:pt x="0" y="0"/>
                </a:moveTo>
                <a:lnTo>
                  <a:pt x="10105788" y="0"/>
                </a:lnTo>
                <a:lnTo>
                  <a:pt x="10105788" y="10105788"/>
                </a:lnTo>
                <a:lnTo>
                  <a:pt x="0" y="101057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7427" y="-3161198"/>
            <a:ext cx="10312894" cy="10312894"/>
          </a:xfrm>
          <a:custGeom>
            <a:avLst/>
            <a:gdLst/>
            <a:ahLst/>
            <a:cxnLst/>
            <a:rect l="l" t="t" r="r" b="b"/>
            <a:pathLst>
              <a:path w="10312894" h="10312894">
                <a:moveTo>
                  <a:pt x="0" y="0"/>
                </a:moveTo>
                <a:lnTo>
                  <a:pt x="10312894" y="0"/>
                </a:lnTo>
                <a:lnTo>
                  <a:pt x="10312894" y="10312894"/>
                </a:lnTo>
                <a:lnTo>
                  <a:pt x="0" y="103128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425751" y="-17393"/>
            <a:ext cx="9240345" cy="10304393"/>
          </a:xfrm>
          <a:custGeom>
            <a:avLst/>
            <a:gdLst/>
            <a:ahLst/>
            <a:cxnLst/>
            <a:rect l="l" t="t" r="r" b="b"/>
            <a:pathLst>
              <a:path w="9240345" h="10304393">
                <a:moveTo>
                  <a:pt x="0" y="0"/>
                </a:moveTo>
                <a:lnTo>
                  <a:pt x="9240345" y="0"/>
                </a:lnTo>
                <a:lnTo>
                  <a:pt x="9240345" y="10304393"/>
                </a:lnTo>
                <a:lnTo>
                  <a:pt x="0" y="10304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704454" y="5143500"/>
            <a:ext cx="9062659" cy="9062659"/>
          </a:xfrm>
          <a:custGeom>
            <a:avLst/>
            <a:gdLst/>
            <a:ahLst/>
            <a:cxnLst/>
            <a:rect l="l" t="t" r="r" b="b"/>
            <a:pathLst>
              <a:path w="9062659" h="9062659">
                <a:moveTo>
                  <a:pt x="0" y="0"/>
                </a:moveTo>
                <a:lnTo>
                  <a:pt x="9062659" y="0"/>
                </a:lnTo>
                <a:lnTo>
                  <a:pt x="9062659" y="9062659"/>
                </a:lnTo>
                <a:lnTo>
                  <a:pt x="0" y="90626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099857" y="1596402"/>
            <a:ext cx="8135926" cy="7401681"/>
          </a:xfrm>
          <a:custGeom>
            <a:avLst/>
            <a:gdLst/>
            <a:ahLst/>
            <a:cxnLst/>
            <a:rect l="l" t="t" r="r" b="b"/>
            <a:pathLst>
              <a:path w="8135926" h="7401681">
                <a:moveTo>
                  <a:pt x="0" y="0"/>
                </a:moveTo>
                <a:lnTo>
                  <a:pt x="8135926" y="0"/>
                </a:lnTo>
                <a:lnTo>
                  <a:pt x="8135926" y="7401681"/>
                </a:lnTo>
                <a:lnTo>
                  <a:pt x="0" y="74016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345054" y="5037020"/>
            <a:ext cx="4450943" cy="3961059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-2897382" y="5687112"/>
            <a:ext cx="8577883" cy="8577883"/>
          </a:xfrm>
          <a:custGeom>
            <a:avLst/>
            <a:gdLst/>
            <a:ahLst/>
            <a:cxnLst/>
            <a:rect l="l" t="t" r="r" b="b"/>
            <a:pathLst>
              <a:path w="8577883" h="8577883">
                <a:moveTo>
                  <a:pt x="0" y="0"/>
                </a:moveTo>
                <a:lnTo>
                  <a:pt x="8577883" y="0"/>
                </a:lnTo>
                <a:lnTo>
                  <a:pt x="8577883" y="8577883"/>
                </a:lnTo>
                <a:lnTo>
                  <a:pt x="0" y="85778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136555" y="7146714"/>
            <a:ext cx="5056230" cy="5056230"/>
          </a:xfrm>
          <a:custGeom>
            <a:avLst/>
            <a:gdLst/>
            <a:ahLst/>
            <a:cxnLst/>
            <a:rect l="l" t="t" r="r" b="b"/>
            <a:pathLst>
              <a:path w="5056230" h="5056230">
                <a:moveTo>
                  <a:pt x="0" y="0"/>
                </a:moveTo>
                <a:lnTo>
                  <a:pt x="5056230" y="0"/>
                </a:lnTo>
                <a:lnTo>
                  <a:pt x="5056230" y="5056230"/>
                </a:lnTo>
                <a:lnTo>
                  <a:pt x="0" y="50562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567427" y="812006"/>
            <a:ext cx="5150064" cy="1195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60"/>
              </a:lnSpc>
            </a:pPr>
            <a:r>
              <a:rPr lang="en-US" sz="6400" b="1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Cel wykładu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67427" y="2135581"/>
            <a:ext cx="5150064" cy="2555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8"/>
              </a:lnSpc>
            </a:pPr>
            <a:r>
              <a:rPr lang="en-US" sz="2899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Poznanie zasad korzystania z biblioteki i kryteriów rozmieszczenia zbiorów, które są określone </a:t>
            </a:r>
          </a:p>
          <a:p>
            <a:pPr algn="ctr">
              <a:lnSpc>
                <a:spcPts val="4058"/>
              </a:lnSpc>
            </a:pPr>
            <a:endParaRPr lang="en-US" sz="2899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346903" y="1899999"/>
            <a:ext cx="7066837" cy="1429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en-US" sz="2744" b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Ze zbiorów bibliotecznych</a:t>
            </a:r>
          </a:p>
          <a:p>
            <a:pPr algn="ctr">
              <a:lnSpc>
                <a:spcPts val="3841"/>
              </a:lnSpc>
            </a:pPr>
            <a:r>
              <a:rPr lang="en-US" sz="2744" b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można korzystać: </a:t>
            </a:r>
          </a:p>
          <a:p>
            <a:pPr algn="l">
              <a:lnSpc>
                <a:spcPts val="3421"/>
              </a:lnSpc>
            </a:pPr>
            <a:endParaRPr lang="en-US" sz="2744" b="1">
              <a:solidFill>
                <a:srgbClr val="F5F5EF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670663" y="3620187"/>
            <a:ext cx="6419316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8518" lvl="2" indent="-182839" algn="l">
              <a:lnSpc>
                <a:spcPts val="3359"/>
              </a:lnSpc>
              <a:buFont typeface="Arial"/>
              <a:buChar char="⚬"/>
            </a:pPr>
            <a:r>
              <a:rPr lang="en-US" sz="2399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przez wypożyczenie na zewnątrz,</a:t>
            </a:r>
          </a:p>
          <a:p>
            <a:pPr marL="548518" lvl="2" indent="-182839" algn="l">
              <a:lnSpc>
                <a:spcPts val="3359"/>
              </a:lnSpc>
            </a:pPr>
            <a:endParaRPr lang="en-US" sz="2399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  <a:p>
            <a:pPr marL="548518" lvl="2" indent="-182839" algn="l">
              <a:lnSpc>
                <a:spcPts val="3359"/>
              </a:lnSpc>
              <a:buFont typeface="Arial"/>
              <a:buChar char="⚬"/>
            </a:pPr>
            <a:r>
              <a:rPr lang="en-US" sz="2399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na miejscu w czytelniach. </a:t>
            </a:r>
          </a:p>
          <a:p>
            <a:pPr marL="548518" lvl="2" indent="-182839" algn="l">
              <a:lnSpc>
                <a:spcPts val="3359"/>
              </a:lnSpc>
            </a:pPr>
            <a:endParaRPr lang="en-US" sz="2399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  <a:p>
            <a:pPr marL="548518" lvl="2" indent="-182839" algn="l">
              <a:lnSpc>
                <a:spcPts val="2940"/>
              </a:lnSpc>
            </a:pPr>
            <a:endParaRPr lang="en-US" sz="2399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6048542" y="-1337637"/>
            <a:ext cx="3653196" cy="3653196"/>
          </a:xfrm>
          <a:custGeom>
            <a:avLst/>
            <a:gdLst/>
            <a:ahLst/>
            <a:cxnLst/>
            <a:rect l="l" t="t" r="r" b="b"/>
            <a:pathLst>
              <a:path w="3653196" h="3653196">
                <a:moveTo>
                  <a:pt x="0" y="0"/>
                </a:moveTo>
                <a:lnTo>
                  <a:pt x="3653196" y="0"/>
                </a:lnTo>
                <a:lnTo>
                  <a:pt x="3653196" y="3653196"/>
                </a:lnTo>
                <a:lnTo>
                  <a:pt x="0" y="365319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12831" y="4692058"/>
            <a:ext cx="7459256" cy="88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7"/>
              </a:lnSpc>
            </a:pPr>
            <a:r>
              <a:rPr lang="en-US" sz="2505" b="1" u="sng" spc="269" dirty="0">
                <a:solidFill>
                  <a:schemeClr val="tx2">
                    <a:lumMod val="50000"/>
                  </a:schemeClr>
                </a:solidFill>
                <a:latin typeface="Now Medium"/>
                <a:ea typeface="Now Medium"/>
                <a:cs typeface="Now Medium"/>
                <a:sym typeface="Now Medium"/>
                <a:hlinkClick r:id="rId17" tooltip="https://biblioteka.uniwersytetradom.pl/wp-content/uploads/sites/35/2022/10/R-69-2023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 REGULAMINIE BIBLIOTEKI UNIWERSYTE</a:t>
            </a:r>
            <a:r>
              <a:rPr lang="pl-PL" sz="2505" b="1" u="sng" spc="269" dirty="0">
                <a:solidFill>
                  <a:schemeClr val="tx2">
                    <a:lumMod val="50000"/>
                  </a:schemeClr>
                </a:solidFill>
                <a:latin typeface="Now Medium"/>
                <a:ea typeface="Now Medium"/>
                <a:cs typeface="Now Medium"/>
                <a:sym typeface="Now Medium"/>
                <a:hlinkClick r:id="rId17" tooltip="https://biblioteka.uniwersytetradom.pl/wp-content/uploads/sites/35/2022/10/R-69-2023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CKIEJ</a:t>
            </a:r>
            <a:endParaRPr lang="en-US" sz="2505" b="1" u="sng" spc="269" dirty="0">
              <a:solidFill>
                <a:schemeClr val="tx2">
                  <a:lumMod val="50000"/>
                </a:schemeClr>
              </a:solidFill>
              <a:latin typeface="Now Medium"/>
              <a:ea typeface="Now Medium"/>
              <a:cs typeface="Now Medium"/>
              <a:sym typeface="Now Medium"/>
              <a:hlinkClick r:id="rId17" tooltip="https://biblioteka.uniwersytetradom.pl/wp-content/uploads/sites/35/2022/10/R-69-2023.pdf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4210849" y="3736477"/>
            <a:ext cx="8430848" cy="4215424"/>
          </a:xfrm>
          <a:custGeom>
            <a:avLst/>
            <a:gdLst/>
            <a:ahLst/>
            <a:cxnLst/>
            <a:rect l="l" t="t" r="r" b="b"/>
            <a:pathLst>
              <a:path w="8430848" h="4215424">
                <a:moveTo>
                  <a:pt x="0" y="0"/>
                </a:moveTo>
                <a:lnTo>
                  <a:pt x="8430848" y="0"/>
                </a:lnTo>
                <a:lnTo>
                  <a:pt x="8430848" y="4215424"/>
                </a:lnTo>
                <a:lnTo>
                  <a:pt x="0" y="42154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51" b="-451"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15530736" y="4176439"/>
            <a:ext cx="6670998" cy="3335499"/>
          </a:xfrm>
          <a:custGeom>
            <a:avLst/>
            <a:gdLst/>
            <a:ahLst/>
            <a:cxnLst/>
            <a:rect l="l" t="t" r="r" b="b"/>
            <a:pathLst>
              <a:path w="6670998" h="3335499">
                <a:moveTo>
                  <a:pt x="0" y="0"/>
                </a:moveTo>
                <a:lnTo>
                  <a:pt x="6670999" y="0"/>
                </a:lnTo>
                <a:lnTo>
                  <a:pt x="6670999" y="3335500"/>
                </a:lnTo>
                <a:lnTo>
                  <a:pt x="0" y="333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99" b="-49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705876" y="318201"/>
            <a:ext cx="11143284" cy="9507950"/>
          </a:xfrm>
          <a:custGeom>
            <a:avLst/>
            <a:gdLst/>
            <a:ahLst/>
            <a:cxnLst/>
            <a:rect l="l" t="t" r="r" b="b"/>
            <a:pathLst>
              <a:path w="11143284" h="9507950">
                <a:moveTo>
                  <a:pt x="0" y="0"/>
                </a:moveTo>
                <a:lnTo>
                  <a:pt x="11143284" y="0"/>
                </a:lnTo>
                <a:lnTo>
                  <a:pt x="11143284" y="9507950"/>
                </a:lnTo>
                <a:lnTo>
                  <a:pt x="0" y="9507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38841" y="318201"/>
            <a:ext cx="5939007" cy="9224818"/>
          </a:xfrm>
          <a:custGeom>
            <a:avLst/>
            <a:gdLst/>
            <a:ahLst/>
            <a:cxnLst/>
            <a:rect l="l" t="t" r="r" b="b"/>
            <a:pathLst>
              <a:path w="5939007" h="9224818">
                <a:moveTo>
                  <a:pt x="0" y="0"/>
                </a:moveTo>
                <a:lnTo>
                  <a:pt x="5939007" y="0"/>
                </a:lnTo>
                <a:lnTo>
                  <a:pt x="5939007" y="9224818"/>
                </a:lnTo>
                <a:lnTo>
                  <a:pt x="0" y="92248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002539" y="298230"/>
            <a:ext cx="8316022" cy="1134900"/>
          </a:xfrm>
          <a:custGeom>
            <a:avLst/>
            <a:gdLst/>
            <a:ahLst/>
            <a:cxnLst/>
            <a:rect l="l" t="t" r="r" b="b"/>
            <a:pathLst>
              <a:path w="8316022" h="1134900">
                <a:moveTo>
                  <a:pt x="0" y="0"/>
                </a:moveTo>
                <a:lnTo>
                  <a:pt x="8316022" y="0"/>
                </a:lnTo>
                <a:lnTo>
                  <a:pt x="8316022" y="1134900"/>
                </a:lnTo>
                <a:lnTo>
                  <a:pt x="0" y="11349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534400" y="569738"/>
            <a:ext cx="6156746" cy="482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Czytelnia</a:t>
            </a:r>
            <a:r>
              <a:rPr lang="en-US" sz="2799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799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Książek</a:t>
            </a:r>
            <a:r>
              <a:rPr lang="en-US" sz="2799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pl-PL" sz="2799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i Czasopism</a:t>
            </a:r>
            <a:r>
              <a:rPr lang="en-US" sz="2799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68084" y="2806781"/>
            <a:ext cx="4680520" cy="374071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6969488" y="1543365"/>
            <a:ext cx="10616060" cy="7178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39"/>
              </a:lnSpc>
            </a:pPr>
            <a:endParaRPr lang="en-US" sz="2385" dirty="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3339"/>
              </a:lnSpc>
            </a:pP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Księgozbiór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podręczny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czytelni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posiada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sygnaturę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„</a:t>
            </a:r>
            <a:r>
              <a:rPr lang="en-US" sz="2385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Cz</a:t>
            </a:r>
            <a:r>
              <a:rPr lang="en-US" sz="2385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”.</a:t>
            </a:r>
          </a:p>
          <a:p>
            <a:pPr algn="l">
              <a:lnSpc>
                <a:spcPts val="3339"/>
              </a:lnSpc>
            </a:pPr>
            <a:endParaRPr lang="en-US" sz="2385" b="1" dirty="0">
              <a:solidFill>
                <a:srgbClr val="FFFFFF"/>
              </a:solidFill>
              <a:latin typeface="Now Bold"/>
              <a:ea typeface="Now Bold"/>
              <a:cs typeface="Now Bold"/>
              <a:sym typeface="Now Bold"/>
            </a:endParaRPr>
          </a:p>
          <a:p>
            <a:pPr algn="l">
              <a:lnSpc>
                <a:spcPts val="3339"/>
              </a:lnSpc>
            </a:pP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Książki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ułożone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w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ramach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opisanych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działów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.</a:t>
            </a:r>
          </a:p>
          <a:p>
            <a:pPr algn="l">
              <a:lnSpc>
                <a:spcPts val="3339"/>
              </a:lnSpc>
            </a:pPr>
            <a:endParaRPr lang="en-US" sz="2385" dirty="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3339"/>
              </a:lnSpc>
            </a:pP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W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czytelni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można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korzystać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również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z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materiałów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przechowywanych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</a:p>
          <a:p>
            <a:pPr algn="l">
              <a:lnSpc>
                <a:spcPts val="3339"/>
              </a:lnSpc>
            </a:pP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w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magazynach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(</a:t>
            </a:r>
            <a:r>
              <a:rPr lang="en-US" sz="2385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należy</a:t>
            </a:r>
            <a:r>
              <a:rPr lang="en-US" sz="2385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je </a:t>
            </a:r>
            <a:r>
              <a:rPr lang="en-US" sz="2385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zamówić</a:t>
            </a:r>
            <a:r>
              <a:rPr lang="en-US" sz="2385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385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bezpośrednio</a:t>
            </a:r>
            <a:r>
              <a:rPr lang="en-US" sz="2385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u </a:t>
            </a:r>
            <a:r>
              <a:rPr lang="en-US" sz="2385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bibliotekarza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) .</a:t>
            </a:r>
          </a:p>
          <a:p>
            <a:pPr algn="l">
              <a:lnSpc>
                <a:spcPts val="3339"/>
              </a:lnSpc>
            </a:pPr>
            <a:endParaRPr lang="en-US" sz="2385" dirty="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3339"/>
              </a:lnSpc>
            </a:pP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W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czytelni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znajduje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stanowisko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komputerowe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do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przeszukiwania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katalogu</a:t>
            </a:r>
            <a:r>
              <a:rPr lang="en-US" sz="2385" u="sng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  <a:hlinkClick r:id="rId11" tooltip="https://katalog.uniwersytetradom.pl/catalog"/>
              </a:rPr>
              <a:t> </a:t>
            </a:r>
            <a:r>
              <a:rPr lang="en-US" sz="2385" b="1" u="sng" dirty="0">
                <a:solidFill>
                  <a:schemeClr val="bg1">
                    <a:lumMod val="95000"/>
                  </a:schemeClr>
                </a:solidFill>
                <a:latin typeface="Now Bold"/>
                <a:ea typeface="Now Bold"/>
                <a:cs typeface="Now Bold"/>
                <a:sym typeface="Now Bold"/>
                <a:hlinkClick r:id="rId11" tooltip="https://katalog.uniwersytetradom.pl/catalo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INTEGRO WWW</a:t>
            </a:r>
          </a:p>
          <a:p>
            <a:pPr algn="l">
              <a:lnSpc>
                <a:spcPts val="3339"/>
              </a:lnSpc>
            </a:pPr>
            <a:endParaRPr lang="en-US" sz="2385" b="1" u="sng" dirty="0">
              <a:solidFill>
                <a:srgbClr val="0000FF"/>
              </a:solidFill>
              <a:latin typeface="Now Bold"/>
              <a:ea typeface="Now Bold"/>
              <a:cs typeface="Now Bold"/>
              <a:sym typeface="Now Bold"/>
              <a:hlinkClick r:id="rId11" tooltip="https://katalog.uniwersytetradom.pl/catalog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l">
              <a:lnSpc>
                <a:spcPts val="3339"/>
              </a:lnSpc>
            </a:pP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W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czytelni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znajdują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się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Pokoje</a:t>
            </a:r>
            <a:r>
              <a:rPr lang="en-US" sz="2385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385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Cichej</a:t>
            </a:r>
            <a:r>
              <a:rPr lang="en-US" sz="2385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385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Nauki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, z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których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można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korzystać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 po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pobraniu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klucza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od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dyżurującego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bibliotekarza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. </a:t>
            </a:r>
          </a:p>
          <a:p>
            <a:pPr algn="l">
              <a:lnSpc>
                <a:spcPts val="3339"/>
              </a:lnSpc>
            </a:pPr>
            <a:endParaRPr lang="en-US" sz="2385" dirty="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3339"/>
              </a:lnSpc>
            </a:pP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W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dwóch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z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nich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znajdują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się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specjalistyczne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zestawy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komputerowe</a:t>
            </a:r>
            <a:endParaRPr lang="en-US" sz="2385" dirty="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3339"/>
              </a:lnSpc>
            </a:pP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dla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osób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niewidomych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i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385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słabowidzących</a:t>
            </a: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.</a:t>
            </a:r>
          </a:p>
          <a:p>
            <a:pPr algn="l">
              <a:lnSpc>
                <a:spcPts val="3339"/>
              </a:lnSpc>
            </a:pPr>
            <a:r>
              <a:rPr lang="en-US" sz="2385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</a:p>
        </p:txBody>
      </p:sp>
      <p:sp>
        <p:nvSpPr>
          <p:cNvPr id="10" name="Freeform 10"/>
          <p:cNvSpPr/>
          <p:nvPr/>
        </p:nvSpPr>
        <p:spPr>
          <a:xfrm>
            <a:off x="-4920816" y="6402651"/>
            <a:ext cx="10105788" cy="10105788"/>
          </a:xfrm>
          <a:custGeom>
            <a:avLst/>
            <a:gdLst/>
            <a:ahLst/>
            <a:cxnLst/>
            <a:rect l="l" t="t" r="r" b="b"/>
            <a:pathLst>
              <a:path w="10105788" h="10105788">
                <a:moveTo>
                  <a:pt x="0" y="0"/>
                </a:moveTo>
                <a:lnTo>
                  <a:pt x="10105788" y="0"/>
                </a:lnTo>
                <a:lnTo>
                  <a:pt x="10105788" y="10105788"/>
                </a:lnTo>
                <a:lnTo>
                  <a:pt x="0" y="101057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4150527" y="-6454017"/>
            <a:ext cx="10105788" cy="10105788"/>
          </a:xfrm>
          <a:custGeom>
            <a:avLst/>
            <a:gdLst/>
            <a:ahLst/>
            <a:cxnLst/>
            <a:rect l="l" t="t" r="r" b="b"/>
            <a:pathLst>
              <a:path w="10105788" h="10105788">
                <a:moveTo>
                  <a:pt x="0" y="0"/>
                </a:moveTo>
                <a:lnTo>
                  <a:pt x="10105788" y="0"/>
                </a:lnTo>
                <a:lnTo>
                  <a:pt x="10105788" y="10105788"/>
                </a:lnTo>
                <a:lnTo>
                  <a:pt x="0" y="101057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25751" y="-17393"/>
            <a:ext cx="9240345" cy="10304393"/>
          </a:xfrm>
          <a:custGeom>
            <a:avLst/>
            <a:gdLst/>
            <a:ahLst/>
            <a:cxnLst/>
            <a:rect l="l" t="t" r="r" b="b"/>
            <a:pathLst>
              <a:path w="9240345" h="10304393">
                <a:moveTo>
                  <a:pt x="0" y="0"/>
                </a:moveTo>
                <a:lnTo>
                  <a:pt x="9240345" y="0"/>
                </a:lnTo>
                <a:lnTo>
                  <a:pt x="9240345" y="10304393"/>
                </a:lnTo>
                <a:lnTo>
                  <a:pt x="0" y="103043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704454" y="5143500"/>
            <a:ext cx="9062659" cy="9062659"/>
          </a:xfrm>
          <a:custGeom>
            <a:avLst/>
            <a:gdLst/>
            <a:ahLst/>
            <a:cxnLst/>
            <a:rect l="l" t="t" r="r" b="b"/>
            <a:pathLst>
              <a:path w="9062659" h="9062659">
                <a:moveTo>
                  <a:pt x="0" y="0"/>
                </a:moveTo>
                <a:lnTo>
                  <a:pt x="9062659" y="0"/>
                </a:lnTo>
                <a:lnTo>
                  <a:pt x="9062659" y="9062659"/>
                </a:lnTo>
                <a:lnTo>
                  <a:pt x="0" y="90626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820021" y="-2911907"/>
            <a:ext cx="10274879" cy="10274879"/>
          </a:xfrm>
          <a:custGeom>
            <a:avLst/>
            <a:gdLst/>
            <a:ahLst/>
            <a:cxnLst/>
            <a:rect l="l" t="t" r="r" b="b"/>
            <a:pathLst>
              <a:path w="10274879" h="10274879">
                <a:moveTo>
                  <a:pt x="0" y="0"/>
                </a:moveTo>
                <a:lnTo>
                  <a:pt x="10274879" y="0"/>
                </a:lnTo>
                <a:lnTo>
                  <a:pt x="10274879" y="10274879"/>
                </a:lnTo>
                <a:lnTo>
                  <a:pt x="0" y="10274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97927" y="923062"/>
            <a:ext cx="10865724" cy="8440876"/>
          </a:xfrm>
          <a:custGeom>
            <a:avLst/>
            <a:gdLst/>
            <a:ahLst/>
            <a:cxnLst/>
            <a:rect l="l" t="t" r="r" b="b"/>
            <a:pathLst>
              <a:path w="10865724" h="8440876">
                <a:moveTo>
                  <a:pt x="0" y="0"/>
                </a:moveTo>
                <a:lnTo>
                  <a:pt x="10865724" y="0"/>
                </a:lnTo>
                <a:lnTo>
                  <a:pt x="10865724" y="8440876"/>
                </a:lnTo>
                <a:lnTo>
                  <a:pt x="0" y="84408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88641" y="3429653"/>
            <a:ext cx="4959872" cy="5126488"/>
            <a:chOff x="0" y="0"/>
            <a:chExt cx="6613162" cy="683531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13144" cy="6835267"/>
            </a:xfrm>
            <a:custGeom>
              <a:avLst/>
              <a:gdLst/>
              <a:ahLst/>
              <a:cxnLst/>
              <a:rect l="l" t="t" r="r" b="b"/>
              <a:pathLst>
                <a:path w="6613144" h="6835267">
                  <a:moveTo>
                    <a:pt x="6613144" y="5708269"/>
                  </a:moveTo>
                  <a:cubicBezTo>
                    <a:pt x="6613144" y="6331331"/>
                    <a:pt x="6107938" y="6835267"/>
                    <a:pt x="5486146" y="6835267"/>
                  </a:cubicBezTo>
                  <a:lnTo>
                    <a:pt x="1126998" y="6835267"/>
                  </a:lnTo>
                  <a:cubicBezTo>
                    <a:pt x="503936" y="6835267"/>
                    <a:pt x="0" y="6330061"/>
                    <a:pt x="0" y="5708269"/>
                  </a:cubicBezTo>
                  <a:lnTo>
                    <a:pt x="0" y="1126998"/>
                  </a:lnTo>
                  <a:cubicBezTo>
                    <a:pt x="0" y="503936"/>
                    <a:pt x="505206" y="0"/>
                    <a:pt x="1126998" y="0"/>
                  </a:cubicBezTo>
                  <a:lnTo>
                    <a:pt x="5486146" y="0"/>
                  </a:lnTo>
                  <a:cubicBezTo>
                    <a:pt x="6109208" y="0"/>
                    <a:pt x="6613144" y="505206"/>
                    <a:pt x="6613144" y="1126998"/>
                  </a:cubicBezTo>
                  <a:lnTo>
                    <a:pt x="6613144" y="5708269"/>
                  </a:lnTo>
                  <a:close/>
                </a:path>
              </a:pathLst>
            </a:custGeom>
            <a:blipFill>
              <a:blip r:embed="rId10"/>
              <a:stretch>
                <a:fillRect l="-15593" r="-15593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028700" y="3147365"/>
            <a:ext cx="5237003" cy="5408776"/>
          </a:xfrm>
          <a:custGeom>
            <a:avLst/>
            <a:gdLst/>
            <a:ahLst/>
            <a:cxnLst/>
            <a:rect l="l" t="t" r="r" b="b"/>
            <a:pathLst>
              <a:path w="5237003" h="5408776">
                <a:moveTo>
                  <a:pt x="0" y="0"/>
                </a:moveTo>
                <a:lnTo>
                  <a:pt x="5237003" y="0"/>
                </a:lnTo>
                <a:lnTo>
                  <a:pt x="5237003" y="5408776"/>
                </a:lnTo>
                <a:lnTo>
                  <a:pt x="0" y="540877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-297272" y="399369"/>
            <a:ext cx="8028578" cy="2367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b="1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Czytelnia  Czasopism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225022" y="1247764"/>
            <a:ext cx="9811535" cy="6475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67"/>
              </a:lnSpc>
            </a:pPr>
            <a:r>
              <a:rPr lang="en-US" sz="2762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pl-PL" sz="2762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Czasopisma udostępnia się wyłącznie na miejscu:</a:t>
            </a:r>
          </a:p>
          <a:p>
            <a:pPr algn="just">
              <a:lnSpc>
                <a:spcPts val="3867"/>
              </a:lnSpc>
            </a:pPr>
            <a:r>
              <a:rPr lang="pl-PL" sz="2762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•   z ostatnich 5 lat – wolny dostęp do półek,</a:t>
            </a:r>
          </a:p>
          <a:p>
            <a:pPr algn="just">
              <a:lnSpc>
                <a:spcPts val="3867"/>
              </a:lnSpc>
            </a:pPr>
            <a:r>
              <a:rPr lang="pl-PL" sz="2762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⚬   roczniki wcześniejsze udostępnia się po uprzednim,  zamówieniu ich z Magazynu u dyżurującego bibliotekarza lub telefonicznie (48) 361 - 79 - 19</a:t>
            </a:r>
          </a:p>
          <a:p>
            <a:pPr algn="just">
              <a:lnSpc>
                <a:spcPts val="3867"/>
              </a:lnSpc>
            </a:pPr>
            <a:r>
              <a:rPr lang="pl-PL" sz="2762" b="1" dirty="0">
                <a:solidFill>
                  <a:schemeClr val="bg1"/>
                </a:solidFill>
                <a:latin typeface="Now"/>
                <a:ea typeface="Now"/>
                <a:cs typeface="Now"/>
                <a:sym typeface="Now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https://katalog.uniwersytetradom.pl/catalog</a:t>
            </a:r>
            <a:endParaRPr lang="pl-PL" sz="2762" b="1" dirty="0">
              <a:solidFill>
                <a:schemeClr val="bg1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3867"/>
              </a:lnSpc>
            </a:pPr>
            <a:endParaRPr lang="en-US" sz="2762" b="1" dirty="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3867"/>
              </a:lnSpc>
            </a:pPr>
            <a:r>
              <a:rPr lang="en-US" sz="2762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pl-PL" sz="2762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W celu skorzystania z roczników starszych prosimy przygotować dane z katalogu:</a:t>
            </a:r>
          </a:p>
          <a:p>
            <a:pPr algn="just">
              <a:lnSpc>
                <a:spcPts val="3867"/>
              </a:lnSpc>
            </a:pPr>
            <a:endParaRPr lang="pl-PL" sz="2762" dirty="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3867"/>
              </a:lnSpc>
            </a:pPr>
            <a:r>
              <a:rPr lang="pl-PL" sz="2762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⚬ tytuł czasopisma,</a:t>
            </a:r>
          </a:p>
          <a:p>
            <a:pPr algn="just">
              <a:lnSpc>
                <a:spcPts val="3867"/>
              </a:lnSpc>
            </a:pPr>
            <a:r>
              <a:rPr lang="pl-PL" sz="2762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⚬ sygnatura (W-</a:t>
            </a:r>
            <a:r>
              <a:rPr lang="pl-PL" sz="2762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xxxx</a:t>
            </a:r>
            <a:r>
              <a:rPr lang="pl-PL" sz="2762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),</a:t>
            </a:r>
          </a:p>
          <a:p>
            <a:pPr algn="just">
              <a:lnSpc>
                <a:spcPts val="3867"/>
              </a:lnSpc>
            </a:pPr>
            <a:r>
              <a:rPr lang="pl-PL" sz="2762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⚬ zasób – lata i numery czasopisma</a:t>
            </a:r>
            <a:endParaRPr lang="en-US" sz="2762" dirty="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36588D16-3E57-4632-9EC7-F82442456752}"/>
              </a:ext>
            </a:extLst>
          </p:cNvPr>
          <p:cNvSpPr/>
          <p:nvPr/>
        </p:nvSpPr>
        <p:spPr>
          <a:xfrm>
            <a:off x="6847442" y="1817202"/>
            <a:ext cx="10553424" cy="8469798"/>
          </a:xfrm>
          <a:custGeom>
            <a:avLst/>
            <a:gdLst/>
            <a:ahLst/>
            <a:cxnLst/>
            <a:rect l="l" t="t" r="r" b="b"/>
            <a:pathLst>
              <a:path w="10553424" h="8469798">
                <a:moveTo>
                  <a:pt x="0" y="0"/>
                </a:moveTo>
                <a:lnTo>
                  <a:pt x="10553424" y="0"/>
                </a:lnTo>
                <a:lnTo>
                  <a:pt x="10553424" y="8469798"/>
                </a:lnTo>
                <a:lnTo>
                  <a:pt x="0" y="84697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F0731E55-358B-40FA-88AC-75C4E93DCC35}"/>
              </a:ext>
            </a:extLst>
          </p:cNvPr>
          <p:cNvSpPr/>
          <p:nvPr/>
        </p:nvSpPr>
        <p:spPr>
          <a:xfrm>
            <a:off x="166437" y="2549157"/>
            <a:ext cx="6681004" cy="7315839"/>
          </a:xfrm>
          <a:custGeom>
            <a:avLst/>
            <a:gdLst/>
            <a:ahLst/>
            <a:cxnLst/>
            <a:rect l="l" t="t" r="r" b="b"/>
            <a:pathLst>
              <a:path w="8247685" h="8406248">
                <a:moveTo>
                  <a:pt x="0" y="0"/>
                </a:moveTo>
                <a:lnTo>
                  <a:pt x="8247685" y="0"/>
                </a:lnTo>
                <a:lnTo>
                  <a:pt x="8247685" y="8406248"/>
                </a:lnTo>
                <a:lnTo>
                  <a:pt x="0" y="84062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F5757CA0-0662-458F-B660-94A202575C4B}"/>
              </a:ext>
            </a:extLst>
          </p:cNvPr>
          <p:cNvSpPr/>
          <p:nvPr/>
        </p:nvSpPr>
        <p:spPr>
          <a:xfrm>
            <a:off x="685800" y="403782"/>
            <a:ext cx="10134600" cy="1741014"/>
          </a:xfrm>
          <a:custGeom>
            <a:avLst/>
            <a:gdLst/>
            <a:ahLst/>
            <a:cxnLst/>
            <a:rect l="l" t="t" r="r" b="b"/>
            <a:pathLst>
              <a:path w="12023220" h="1741014">
                <a:moveTo>
                  <a:pt x="0" y="0"/>
                </a:moveTo>
                <a:lnTo>
                  <a:pt x="12023220" y="0"/>
                </a:lnTo>
                <a:lnTo>
                  <a:pt x="12023220" y="1741014"/>
                </a:lnTo>
                <a:lnTo>
                  <a:pt x="0" y="17410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51AB3043-32B8-42B1-ACDE-0E4E8ED8CC65}"/>
              </a:ext>
            </a:extLst>
          </p:cNvPr>
          <p:cNvSpPr txBox="1"/>
          <p:nvPr/>
        </p:nvSpPr>
        <p:spPr>
          <a:xfrm>
            <a:off x="2531979" y="757154"/>
            <a:ext cx="6833210" cy="619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8"/>
              </a:lnSpc>
            </a:pPr>
            <a:r>
              <a:rPr lang="pl-PL" sz="3598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K</a:t>
            </a:r>
            <a:r>
              <a:rPr lang="en-US" sz="3598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atalog</a:t>
            </a:r>
            <a:r>
              <a:rPr lang="en-US" sz="3598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ROSA</a:t>
            </a: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C29679CC-784D-40D8-BB50-04A8E43420A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49357" y="3778088"/>
            <a:ext cx="5986749" cy="4548026"/>
          </a:xfrm>
          <a:prstGeom prst="rect">
            <a:avLst/>
          </a:prstGeom>
        </p:spPr>
      </p:pic>
      <p:sp>
        <p:nvSpPr>
          <p:cNvPr id="7" name="TextBox 13">
            <a:extLst>
              <a:ext uri="{FF2B5EF4-FFF2-40B4-BE49-F238E27FC236}">
                <a16:creationId xmlns:a16="http://schemas.microsoft.com/office/drawing/2014/main" id="{CF2291C4-84A9-468B-9274-1614CD47500F}"/>
              </a:ext>
            </a:extLst>
          </p:cNvPr>
          <p:cNvSpPr txBox="1"/>
          <p:nvPr/>
        </p:nvSpPr>
        <p:spPr>
          <a:xfrm>
            <a:off x="7607893" y="4122440"/>
            <a:ext cx="9032521" cy="4182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49"/>
              </a:lnSpc>
            </a:pPr>
            <a:r>
              <a:rPr lang="pl-PL" sz="3200" b="1" i="0" dirty="0">
                <a:solidFill>
                  <a:schemeClr val="bg1"/>
                </a:solidFill>
                <a:effectLst/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Katalog ROSA zawiera opisy bibliograficzne które indeksują zeszyty naukowe uczelni wyższych, w tym całość zeszytów naukowych WSI Radom, Politechniki Radomskiej, Uniwersytetu: monografie, rozdziały z książek z różnych dziedzin oraz wybrane artykuły </a:t>
            </a:r>
          </a:p>
          <a:p>
            <a:pPr algn="l">
              <a:lnSpc>
                <a:spcPts val="4149"/>
              </a:lnSpc>
            </a:pPr>
            <a:r>
              <a:rPr lang="pl-PL" sz="3200" b="1" i="0" dirty="0">
                <a:solidFill>
                  <a:schemeClr val="bg1"/>
                </a:solidFill>
                <a:effectLst/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z czasopism które znajdują się  zbiorach biblioteki.</a:t>
            </a:r>
            <a:endParaRPr lang="en-US" sz="2962" b="1" dirty="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</p:txBody>
      </p:sp>
    </p:spTree>
    <p:extLst>
      <p:ext uri="{BB962C8B-B14F-4D97-AF65-F5344CB8AC3E}">
        <p14:creationId xmlns:p14="http://schemas.microsoft.com/office/powerpoint/2010/main" val="4036343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25751" y="-17393"/>
            <a:ext cx="9240345" cy="10304393"/>
          </a:xfrm>
          <a:custGeom>
            <a:avLst/>
            <a:gdLst/>
            <a:ahLst/>
            <a:cxnLst/>
            <a:rect l="l" t="t" r="r" b="b"/>
            <a:pathLst>
              <a:path w="9240345" h="10304393">
                <a:moveTo>
                  <a:pt x="0" y="0"/>
                </a:moveTo>
                <a:lnTo>
                  <a:pt x="9240345" y="0"/>
                </a:lnTo>
                <a:lnTo>
                  <a:pt x="9240345" y="10304393"/>
                </a:lnTo>
                <a:lnTo>
                  <a:pt x="0" y="103043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226382" y="5755670"/>
            <a:ext cx="9062659" cy="9062659"/>
          </a:xfrm>
          <a:custGeom>
            <a:avLst/>
            <a:gdLst/>
            <a:ahLst/>
            <a:cxnLst/>
            <a:rect l="l" t="t" r="r" b="b"/>
            <a:pathLst>
              <a:path w="9062659" h="9062659">
                <a:moveTo>
                  <a:pt x="0" y="0"/>
                </a:moveTo>
                <a:lnTo>
                  <a:pt x="9062659" y="0"/>
                </a:lnTo>
                <a:lnTo>
                  <a:pt x="9062659" y="9062659"/>
                </a:lnTo>
                <a:lnTo>
                  <a:pt x="0" y="90626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633785" y="-3505419"/>
            <a:ext cx="12059536" cy="12059536"/>
          </a:xfrm>
          <a:custGeom>
            <a:avLst/>
            <a:gdLst/>
            <a:ahLst/>
            <a:cxnLst/>
            <a:rect l="l" t="t" r="r" b="b"/>
            <a:pathLst>
              <a:path w="12059536" h="12059536">
                <a:moveTo>
                  <a:pt x="0" y="0"/>
                </a:moveTo>
                <a:lnTo>
                  <a:pt x="12059536" y="0"/>
                </a:lnTo>
                <a:lnTo>
                  <a:pt x="12059536" y="12059536"/>
                </a:lnTo>
                <a:lnTo>
                  <a:pt x="0" y="12059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788018" y="1433965"/>
            <a:ext cx="8674694" cy="7401681"/>
          </a:xfrm>
          <a:custGeom>
            <a:avLst/>
            <a:gdLst/>
            <a:ahLst/>
            <a:cxnLst/>
            <a:rect l="l" t="t" r="r" b="b"/>
            <a:pathLst>
              <a:path w="8674694" h="7401681">
                <a:moveTo>
                  <a:pt x="0" y="0"/>
                </a:moveTo>
                <a:lnTo>
                  <a:pt x="8674694" y="0"/>
                </a:lnTo>
                <a:lnTo>
                  <a:pt x="8674694" y="7401681"/>
                </a:lnTo>
                <a:lnTo>
                  <a:pt x="0" y="74016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71581" y="613825"/>
            <a:ext cx="6958413" cy="23591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186"/>
              </a:lnSpc>
            </a:pPr>
            <a:r>
              <a:rPr lang="pl-PL" sz="7655" b="1" dirty="0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Pokoje cichej nauki</a:t>
            </a:r>
            <a:endParaRPr lang="en-US" sz="7655" b="1" dirty="0">
              <a:solidFill>
                <a:srgbClr val="000000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919175" y="1788563"/>
            <a:ext cx="8500582" cy="7607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l-PL" sz="2000" b="1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Pokoje cichej nauki </a:t>
            </a:r>
            <a:r>
              <a:rPr lang="pl-PL" sz="2000" b="0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w Bibliotece Uniwersyteckiej są specjalnie zaprojektowane, aby zapewnić użytkownikom komfortowe warunki do nauki w skupieniu.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l-PL" sz="2000" b="0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l-PL" sz="2000" b="1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Oto, czego można się spodziewać w tych pomieszczeniach</a:t>
            </a:r>
            <a:r>
              <a:rPr lang="pl-PL" sz="2000" b="0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:</a:t>
            </a:r>
            <a:endParaRPr lang="pl-PL" sz="2000" b="0" dirty="0">
              <a:solidFill>
                <a:schemeClr val="bg1">
                  <a:lumMod val="95000"/>
                </a:schemeClr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pl-PL" sz="2000" b="0" dirty="0">
                <a:solidFill>
                  <a:schemeClr val="bg1">
                    <a:lumMod val="95000"/>
                  </a:schemeClr>
                </a:solidFill>
                <a:effectLst/>
              </a:rPr>
            </a:br>
            <a:r>
              <a:rPr lang="pl-PL" sz="2000" b="0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 </a:t>
            </a:r>
            <a:r>
              <a:rPr lang="pl-PL" sz="2000" b="1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Atmosfera sprzyjająca koncentracji</a:t>
            </a:r>
            <a:r>
              <a:rPr lang="pl-PL" sz="2000" b="0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: Pokoje cichej nauki są strefami, w których panuje absolutna cisza. Przeznaczone są dla osób, które potrzebują spokojnej przestrzeni do nauki indywidualnej. </a:t>
            </a:r>
            <a:endParaRPr lang="pl-PL" sz="2000" b="0" dirty="0">
              <a:solidFill>
                <a:schemeClr val="bg1">
                  <a:lumMod val="95000"/>
                </a:schemeClr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pl-PL" sz="2000" b="0" dirty="0">
                <a:solidFill>
                  <a:schemeClr val="bg1">
                    <a:lumMod val="95000"/>
                  </a:schemeClr>
                </a:solidFill>
                <a:effectLst/>
              </a:rPr>
            </a:br>
            <a:r>
              <a:rPr lang="pl-PL" sz="2000" b="0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 </a:t>
            </a:r>
            <a:r>
              <a:rPr lang="pl-PL" sz="2000" b="1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Układ i wyposażenie</a:t>
            </a:r>
            <a:r>
              <a:rPr lang="pl-PL" sz="2000" b="0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: w pokojach cichej nauki znajdują się oddzielne biurka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l-PL" sz="2000" b="0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lub stanowiska. Biurka są wyposażone w lampki do czytania, komputery stacjonarne, gniazdka elektryczne do podłączenia własnego sprzętu elektronicznego.</a:t>
            </a:r>
            <a:endParaRPr lang="pl-PL" sz="2000" b="0" dirty="0">
              <a:solidFill>
                <a:schemeClr val="bg1">
                  <a:lumMod val="95000"/>
                </a:schemeClr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pl-PL" sz="2000" b="0" dirty="0">
                <a:solidFill>
                  <a:schemeClr val="bg1">
                    <a:lumMod val="95000"/>
                  </a:schemeClr>
                </a:solidFill>
                <a:effectLst/>
              </a:rPr>
            </a:br>
            <a:r>
              <a:rPr lang="pl-PL" sz="2000" b="1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Dostępność materiałów</a:t>
            </a:r>
            <a:r>
              <a:rPr lang="pl-PL" sz="2000" b="0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: Chociaż pokoje cichej nauki są oddzielone od głównej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l-PL" sz="2000" b="0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sali czytelni, użytkownicy mogą łatwo korzystać z książek i innych materiałów dostępnych w bibliotece, dzięki czemu mają szybki dostęp do źródeł naukowych.</a:t>
            </a:r>
            <a:endParaRPr lang="pl-PL" sz="2000" i="0" u="none" strike="noStrike" dirty="0">
              <a:solidFill>
                <a:schemeClr val="bg1">
                  <a:lumMod val="95000"/>
                </a:schemeClr>
              </a:solidFill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pl-PL" sz="2000" b="0" dirty="0">
                <a:solidFill>
                  <a:schemeClr val="bg1">
                    <a:lumMod val="95000"/>
                  </a:schemeClr>
                </a:solidFill>
                <a:effectLst/>
              </a:rPr>
            </a:br>
            <a:r>
              <a:rPr lang="pl-PL" sz="2000" b="0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 </a:t>
            </a:r>
            <a:r>
              <a:rPr lang="pl-PL" sz="2000" b="1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Rezerwacja i dostępność: </a:t>
            </a:r>
            <a:r>
              <a:rPr lang="pl-PL" sz="2000" b="0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pokoje są dostępne na zasadzie „kto pierwszy, ten lepszy”. 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l-PL" sz="2000" b="0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Z uwagi na duże zainteresowanie, pokoje te mogą być często zajęte, szczególnie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l-PL" sz="2000" b="0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 w okresach sesji egzaminacyjnych.</a:t>
            </a:r>
            <a:endParaRPr lang="pl-PL" sz="2000" b="0" dirty="0">
              <a:solidFill>
                <a:schemeClr val="bg1">
                  <a:lumMod val="95000"/>
                </a:schemeClr>
              </a:solidFill>
              <a:effectLst/>
            </a:endParaRPr>
          </a:p>
          <a:p>
            <a:br>
              <a:rPr lang="pl-PL" sz="2800" dirty="0">
                <a:solidFill>
                  <a:schemeClr val="bg1">
                    <a:lumMod val="95000"/>
                  </a:schemeClr>
                </a:solidFill>
              </a:rPr>
            </a:br>
            <a:endParaRPr lang="en-US" sz="2636" b="1" dirty="0">
              <a:solidFill>
                <a:schemeClr val="bg1">
                  <a:lumMod val="95000"/>
                </a:schemeClr>
              </a:solidFill>
              <a:ea typeface="Now Bold"/>
              <a:cs typeface="Now Bold"/>
              <a:sym typeface="Now Bold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4893442" y="-4061225"/>
            <a:ext cx="6065782" cy="6065782"/>
          </a:xfrm>
          <a:custGeom>
            <a:avLst/>
            <a:gdLst/>
            <a:ahLst/>
            <a:cxnLst/>
            <a:rect l="l" t="t" r="r" b="b"/>
            <a:pathLst>
              <a:path w="6065782" h="6065782">
                <a:moveTo>
                  <a:pt x="0" y="0"/>
                </a:moveTo>
                <a:lnTo>
                  <a:pt x="6065782" y="0"/>
                </a:lnTo>
                <a:lnTo>
                  <a:pt x="6065782" y="6065782"/>
                </a:lnTo>
                <a:lnTo>
                  <a:pt x="0" y="60657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68ED3838-D40C-4EA0-B16F-85859C26C2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74" y="2972997"/>
            <a:ext cx="7123151" cy="6251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25751" y="-17393"/>
            <a:ext cx="9240345" cy="10304393"/>
          </a:xfrm>
          <a:custGeom>
            <a:avLst/>
            <a:gdLst/>
            <a:ahLst/>
            <a:cxnLst/>
            <a:rect l="l" t="t" r="r" b="b"/>
            <a:pathLst>
              <a:path w="9240345" h="10304393">
                <a:moveTo>
                  <a:pt x="0" y="0"/>
                </a:moveTo>
                <a:lnTo>
                  <a:pt x="9240345" y="0"/>
                </a:lnTo>
                <a:lnTo>
                  <a:pt x="9240345" y="10304393"/>
                </a:lnTo>
                <a:lnTo>
                  <a:pt x="0" y="103043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226382" y="5755670"/>
            <a:ext cx="9062659" cy="9062659"/>
          </a:xfrm>
          <a:custGeom>
            <a:avLst/>
            <a:gdLst/>
            <a:ahLst/>
            <a:cxnLst/>
            <a:rect l="l" t="t" r="r" b="b"/>
            <a:pathLst>
              <a:path w="9062659" h="9062659">
                <a:moveTo>
                  <a:pt x="0" y="0"/>
                </a:moveTo>
                <a:lnTo>
                  <a:pt x="9062659" y="0"/>
                </a:lnTo>
                <a:lnTo>
                  <a:pt x="9062659" y="9062659"/>
                </a:lnTo>
                <a:lnTo>
                  <a:pt x="0" y="90626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633785" y="-3642731"/>
            <a:ext cx="12059536" cy="12059536"/>
          </a:xfrm>
          <a:custGeom>
            <a:avLst/>
            <a:gdLst/>
            <a:ahLst/>
            <a:cxnLst/>
            <a:rect l="l" t="t" r="r" b="b"/>
            <a:pathLst>
              <a:path w="12059536" h="12059536">
                <a:moveTo>
                  <a:pt x="0" y="0"/>
                </a:moveTo>
                <a:lnTo>
                  <a:pt x="12059536" y="0"/>
                </a:lnTo>
                <a:lnTo>
                  <a:pt x="12059536" y="12059536"/>
                </a:lnTo>
                <a:lnTo>
                  <a:pt x="0" y="12059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788018" y="1433965"/>
            <a:ext cx="8674694" cy="7401681"/>
          </a:xfrm>
          <a:custGeom>
            <a:avLst/>
            <a:gdLst/>
            <a:ahLst/>
            <a:cxnLst/>
            <a:rect l="l" t="t" r="r" b="b"/>
            <a:pathLst>
              <a:path w="8674694" h="7401681">
                <a:moveTo>
                  <a:pt x="0" y="0"/>
                </a:moveTo>
                <a:lnTo>
                  <a:pt x="8674694" y="0"/>
                </a:lnTo>
                <a:lnTo>
                  <a:pt x="8674694" y="7401681"/>
                </a:lnTo>
                <a:lnTo>
                  <a:pt x="0" y="74016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38765" y="391734"/>
            <a:ext cx="6272575" cy="2347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86"/>
              </a:lnSpc>
            </a:pPr>
            <a:r>
              <a:rPr lang="en-US" sz="7655" b="1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Pokój Pracy Grupowej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96614" y="2590015"/>
            <a:ext cx="8500582" cy="5114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0"/>
              </a:lnSpc>
            </a:pPr>
            <a:r>
              <a:rPr lang="en-US" sz="2636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Pokój Pracy Grupowej jest miejscem dla studentów do pracy  z wykorzystaniem własnych materiałów</a:t>
            </a:r>
          </a:p>
          <a:p>
            <a:pPr algn="ctr">
              <a:lnSpc>
                <a:spcPts val="3690"/>
              </a:lnSpc>
            </a:pPr>
            <a:r>
              <a:rPr lang="en-US" sz="2636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i urządzeń multimedialnych, przestrzeń do nauki, rozmowy i wspólnej pracy nad projektami. </a:t>
            </a:r>
          </a:p>
          <a:p>
            <a:pPr algn="ctr">
              <a:lnSpc>
                <a:spcPts val="3690"/>
              </a:lnSpc>
            </a:pPr>
            <a:r>
              <a:rPr lang="en-US" sz="2636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Wyjątkową oprawę artystyczną pokoju tworzą obrazy pracownika  naszej biblioteki artysty malarza - Rafała Malczewskiego.</a:t>
            </a:r>
          </a:p>
          <a:p>
            <a:pPr algn="ctr">
              <a:lnSpc>
                <a:spcPts val="3690"/>
              </a:lnSpc>
            </a:pPr>
            <a:endParaRPr lang="en-US" sz="2636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  <a:p>
            <a:pPr algn="ctr">
              <a:lnSpc>
                <a:spcPts val="3690"/>
              </a:lnSpc>
            </a:pPr>
            <a:r>
              <a:rPr lang="en-US" sz="2636" b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Klucz do pokoju 108 znajduje się u dyżurującego bibliotekarza w Czytelni Książek i Czasopism.</a:t>
            </a:r>
          </a:p>
          <a:p>
            <a:pPr algn="ctr">
              <a:lnSpc>
                <a:spcPts val="3690"/>
              </a:lnSpc>
            </a:pPr>
            <a:endParaRPr lang="en-US" sz="2636" b="1">
              <a:solidFill>
                <a:srgbClr val="F5F5EF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238765" y="2972997"/>
            <a:ext cx="5629701" cy="4114800"/>
          </a:xfrm>
          <a:custGeom>
            <a:avLst/>
            <a:gdLst/>
            <a:ahLst/>
            <a:cxnLst/>
            <a:rect l="l" t="t" r="r" b="b"/>
            <a:pathLst>
              <a:path w="5629701" h="4114800">
                <a:moveTo>
                  <a:pt x="0" y="0"/>
                </a:moveTo>
                <a:lnTo>
                  <a:pt x="5629701" y="0"/>
                </a:lnTo>
                <a:lnTo>
                  <a:pt x="56297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34" b="-34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063003" y="7542186"/>
            <a:ext cx="5712218" cy="5712218"/>
          </a:xfrm>
          <a:custGeom>
            <a:avLst/>
            <a:gdLst/>
            <a:ahLst/>
            <a:cxnLst/>
            <a:rect l="l" t="t" r="r" b="b"/>
            <a:pathLst>
              <a:path w="5712218" h="5712218">
                <a:moveTo>
                  <a:pt x="0" y="0"/>
                </a:moveTo>
                <a:lnTo>
                  <a:pt x="5712218" y="0"/>
                </a:lnTo>
                <a:lnTo>
                  <a:pt x="5712218" y="5712218"/>
                </a:lnTo>
                <a:lnTo>
                  <a:pt x="0" y="57122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817264" y="-3491203"/>
            <a:ext cx="6065782" cy="6065782"/>
          </a:xfrm>
          <a:custGeom>
            <a:avLst/>
            <a:gdLst/>
            <a:ahLst/>
            <a:cxnLst/>
            <a:rect l="l" t="t" r="r" b="b"/>
            <a:pathLst>
              <a:path w="6065782" h="6065782">
                <a:moveTo>
                  <a:pt x="0" y="0"/>
                </a:moveTo>
                <a:lnTo>
                  <a:pt x="6065782" y="0"/>
                </a:lnTo>
                <a:lnTo>
                  <a:pt x="6065782" y="6065782"/>
                </a:lnTo>
                <a:lnTo>
                  <a:pt x="0" y="60657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29379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585740"/>
            <a:ext cx="18288000" cy="5236410"/>
          </a:xfrm>
          <a:custGeom>
            <a:avLst/>
            <a:gdLst/>
            <a:ahLst/>
            <a:cxnLst/>
            <a:rect l="l" t="t" r="r" b="b"/>
            <a:pathLst>
              <a:path w="18288000" h="5236410">
                <a:moveTo>
                  <a:pt x="0" y="0"/>
                </a:moveTo>
                <a:lnTo>
                  <a:pt x="18288000" y="0"/>
                </a:lnTo>
                <a:lnTo>
                  <a:pt x="18288000" y="5236410"/>
                </a:lnTo>
                <a:lnTo>
                  <a:pt x="0" y="5236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64668" y="1940048"/>
            <a:ext cx="16094632" cy="7916722"/>
          </a:xfrm>
          <a:custGeom>
            <a:avLst/>
            <a:gdLst/>
            <a:ahLst/>
            <a:cxnLst/>
            <a:rect l="l" t="t" r="r" b="b"/>
            <a:pathLst>
              <a:path w="16094632" h="7916722">
                <a:moveTo>
                  <a:pt x="0" y="0"/>
                </a:moveTo>
                <a:lnTo>
                  <a:pt x="16094632" y="0"/>
                </a:lnTo>
                <a:lnTo>
                  <a:pt x="16094632" y="7916722"/>
                </a:lnTo>
                <a:lnTo>
                  <a:pt x="0" y="7916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12387" y="547367"/>
            <a:ext cx="15454943" cy="1038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70"/>
              </a:lnSpc>
            </a:pPr>
            <a:r>
              <a:rPr lang="en-US" sz="7700" b="1">
                <a:solidFill>
                  <a:srgbClr val="153D72"/>
                </a:solidFill>
                <a:latin typeface="Now Bold"/>
                <a:ea typeface="Now Bold"/>
                <a:cs typeface="Now Bold"/>
                <a:sym typeface="Now Bold"/>
              </a:rPr>
              <a:t>Czytelnia Zbiorów Specjalnych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63214" y="2303418"/>
            <a:ext cx="14767386" cy="6343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08"/>
              </a:lnSpc>
            </a:pPr>
            <a:r>
              <a:rPr lang="en-US" sz="3257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Udostępnia</a:t>
            </a:r>
            <a:r>
              <a:rPr lang="en-US" sz="3257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:</a:t>
            </a:r>
          </a:p>
          <a:p>
            <a:pPr marL="653277" lvl="2" indent="-217759" algn="l">
              <a:lnSpc>
                <a:spcPts val="3428"/>
              </a:lnSpc>
              <a:buFont typeface="Arial"/>
              <a:buChar char="⚬"/>
            </a:pPr>
            <a:r>
              <a:rPr lang="en-US" sz="285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normy</a:t>
            </a:r>
            <a:r>
              <a:rPr lang="en-US" sz="285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85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polskie</a:t>
            </a:r>
            <a:r>
              <a:rPr lang="en-US" sz="285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(PN) </a:t>
            </a:r>
            <a:r>
              <a:rPr lang="en-US" sz="285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i</a:t>
            </a:r>
            <a:r>
              <a:rPr lang="en-US" sz="285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85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branżowe</a:t>
            </a:r>
            <a:r>
              <a:rPr lang="en-US" sz="285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(BN)</a:t>
            </a:r>
          </a:p>
          <a:p>
            <a:pPr marL="653277" lvl="2" indent="-217759" algn="l">
              <a:lnSpc>
                <a:spcPts val="3428"/>
              </a:lnSpc>
            </a:pPr>
            <a:endParaRPr lang="en-US" sz="2857" dirty="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  <a:p>
            <a:pPr marL="653277" lvl="2" indent="-217759" algn="l">
              <a:lnSpc>
                <a:spcPts val="3428"/>
              </a:lnSpc>
              <a:buFont typeface="Arial"/>
              <a:buChar char="⚬"/>
            </a:pPr>
            <a:r>
              <a:rPr lang="en-US" sz="285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katalogi</a:t>
            </a:r>
            <a:r>
              <a:rPr lang="en-US" sz="285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85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branżowe</a:t>
            </a:r>
            <a:r>
              <a:rPr lang="en-US" sz="285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(K xxx) </a:t>
            </a:r>
          </a:p>
          <a:p>
            <a:pPr marL="653277" lvl="2" indent="-217759" algn="l">
              <a:lnSpc>
                <a:spcPts val="3428"/>
              </a:lnSpc>
            </a:pPr>
            <a:endParaRPr lang="en-US" sz="2857" dirty="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  <a:p>
            <a:pPr marL="653277" lvl="2" indent="-217759" algn="l">
              <a:lnSpc>
                <a:spcPts val="3428"/>
              </a:lnSpc>
              <a:buFont typeface="Arial"/>
              <a:buChar char="⚬"/>
            </a:pPr>
            <a:r>
              <a:rPr lang="en-US" sz="285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materiały</a:t>
            </a:r>
            <a:r>
              <a:rPr lang="en-US" sz="285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85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konferencyjne</a:t>
            </a:r>
            <a:r>
              <a:rPr lang="en-US" sz="285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(</a:t>
            </a:r>
            <a:r>
              <a:rPr lang="en-US" sz="285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CzS</a:t>
            </a:r>
            <a:r>
              <a:rPr lang="en-US" sz="285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85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xxxx</a:t>
            </a:r>
            <a:r>
              <a:rPr lang="en-US" sz="285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) </a:t>
            </a:r>
          </a:p>
          <a:p>
            <a:pPr marL="653277" lvl="2" indent="-217759" algn="l">
              <a:lnSpc>
                <a:spcPts val="3428"/>
              </a:lnSpc>
            </a:pPr>
            <a:endParaRPr lang="en-US" sz="2857" dirty="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  <a:p>
            <a:pPr marL="653277" lvl="2" indent="-217759" algn="l">
              <a:lnSpc>
                <a:spcPts val="3428"/>
              </a:lnSpc>
              <a:buFont typeface="Arial"/>
              <a:buChar char="⚬"/>
            </a:pPr>
            <a:r>
              <a:rPr lang="en-US" sz="285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sprawozdania</a:t>
            </a:r>
            <a:r>
              <a:rPr lang="en-US" sz="285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z </a:t>
            </a:r>
            <a:r>
              <a:rPr lang="en-US" sz="285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prac</a:t>
            </a:r>
            <a:r>
              <a:rPr lang="en-US" sz="285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85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naukowo-badawczych</a:t>
            </a:r>
            <a:r>
              <a:rPr lang="en-US" sz="285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85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pracowników</a:t>
            </a:r>
            <a:r>
              <a:rPr lang="en-US" sz="285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 (</a:t>
            </a:r>
            <a:r>
              <a:rPr lang="en-US" sz="285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CzS</a:t>
            </a:r>
            <a:r>
              <a:rPr lang="en-US" sz="285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NB) </a:t>
            </a:r>
          </a:p>
          <a:p>
            <a:pPr marL="653277" lvl="2" indent="-217759" algn="l">
              <a:lnSpc>
                <a:spcPts val="3428"/>
              </a:lnSpc>
            </a:pPr>
            <a:endParaRPr lang="en-US" sz="2857" dirty="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  <a:p>
            <a:pPr marL="653277" lvl="2" indent="-217759" algn="l">
              <a:lnSpc>
                <a:spcPts val="3428"/>
              </a:lnSpc>
              <a:buFont typeface="Arial"/>
              <a:buChar char="⚬"/>
            </a:pPr>
            <a:r>
              <a:rPr lang="en-US" sz="285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prace</a:t>
            </a:r>
            <a:r>
              <a:rPr lang="en-US" sz="285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85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doktorskie</a:t>
            </a:r>
            <a:r>
              <a:rPr lang="en-US" sz="285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85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pracowników</a:t>
            </a:r>
            <a:r>
              <a:rPr lang="en-US" sz="285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 (</a:t>
            </a:r>
            <a:r>
              <a:rPr lang="en-US" sz="285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CzS</a:t>
            </a:r>
            <a:r>
              <a:rPr lang="en-US" sz="285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PD) </a:t>
            </a:r>
          </a:p>
          <a:p>
            <a:pPr marL="653277" lvl="2" indent="-217759" algn="l">
              <a:lnSpc>
                <a:spcPts val="3428"/>
              </a:lnSpc>
            </a:pPr>
            <a:endParaRPr lang="en-US" sz="2857" dirty="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  <a:p>
            <a:pPr marL="653233" lvl="2" indent="-217744" algn="l">
              <a:lnSpc>
                <a:spcPts val="3426"/>
              </a:lnSpc>
              <a:buFont typeface="Arial"/>
              <a:buChar char="⚬"/>
            </a:pPr>
            <a:r>
              <a:rPr lang="en-US" sz="285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Dzienniki</a:t>
            </a:r>
            <a:r>
              <a:rPr lang="en-US" sz="285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85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Ustaw</a:t>
            </a:r>
            <a:r>
              <a:rPr lang="en-US" sz="285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85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i</a:t>
            </a:r>
            <a:r>
              <a:rPr lang="en-US" sz="285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Monitory </a:t>
            </a:r>
            <a:r>
              <a:rPr lang="en-US" sz="285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Polskie</a:t>
            </a:r>
            <a:r>
              <a:rPr lang="en-US" sz="285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85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i</a:t>
            </a:r>
            <a:r>
              <a:rPr lang="en-US" sz="285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85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Dzienniki</a:t>
            </a:r>
            <a:r>
              <a:rPr lang="en-US" sz="285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857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Urzędowe</a:t>
            </a:r>
            <a:endParaRPr lang="en-US" sz="2857" dirty="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4393"/>
              </a:lnSpc>
            </a:pPr>
            <a:endParaRPr lang="en-US" sz="2857" dirty="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  <a:p>
            <a:pPr marL="744721" lvl="2" indent="-248240" algn="ctr">
              <a:lnSpc>
                <a:spcPts val="3908"/>
              </a:lnSpc>
            </a:pPr>
            <a:endParaRPr lang="en-US" sz="2857" dirty="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6493526" y="2111373"/>
            <a:ext cx="10553424" cy="7832750"/>
          </a:xfrm>
          <a:custGeom>
            <a:avLst/>
            <a:gdLst/>
            <a:ahLst/>
            <a:cxnLst/>
            <a:rect l="l" t="t" r="r" b="b"/>
            <a:pathLst>
              <a:path w="10553424" h="7832750">
                <a:moveTo>
                  <a:pt x="0" y="0"/>
                </a:moveTo>
                <a:lnTo>
                  <a:pt x="10553424" y="0"/>
                </a:lnTo>
                <a:lnTo>
                  <a:pt x="10553424" y="7832750"/>
                </a:lnTo>
                <a:lnTo>
                  <a:pt x="0" y="7832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1545108"/>
            <a:ext cx="5824526" cy="5331746"/>
          </a:xfrm>
          <a:custGeom>
            <a:avLst/>
            <a:gdLst/>
            <a:ahLst/>
            <a:cxnLst/>
            <a:rect l="l" t="t" r="r" b="b"/>
            <a:pathLst>
              <a:path w="5824526" h="5331746">
                <a:moveTo>
                  <a:pt x="0" y="0"/>
                </a:moveTo>
                <a:lnTo>
                  <a:pt x="5824526" y="0"/>
                </a:lnTo>
                <a:lnTo>
                  <a:pt x="5824526" y="5331746"/>
                </a:lnTo>
                <a:lnTo>
                  <a:pt x="0" y="53317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28700" y="453264"/>
            <a:ext cx="12375020" cy="1816890"/>
          </a:xfrm>
          <a:custGeom>
            <a:avLst/>
            <a:gdLst/>
            <a:ahLst/>
            <a:cxnLst/>
            <a:rect l="l" t="t" r="r" b="b"/>
            <a:pathLst>
              <a:path w="12375020" h="1816890">
                <a:moveTo>
                  <a:pt x="0" y="0"/>
                </a:moveTo>
                <a:lnTo>
                  <a:pt x="12375020" y="0"/>
                </a:lnTo>
                <a:lnTo>
                  <a:pt x="12375020" y="1816890"/>
                </a:lnTo>
                <a:lnTo>
                  <a:pt x="0" y="18168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411780" y="704801"/>
            <a:ext cx="7033150" cy="1213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b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Elektroniczny Punkt Informacji Normalizacyjnej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54591" y="2270154"/>
            <a:ext cx="4838935" cy="4364994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7304976" y="2567035"/>
            <a:ext cx="8627470" cy="1033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Umożliwia dostęp do pełnotekstowego zbioru Polskich Norm (PN) w wersji elektronicznej.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127857A2-AC77-424E-B8FA-DB345C32EB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976" y="3834335"/>
            <a:ext cx="5551082" cy="31066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77028786-7F4C-4948-BF7E-C5D27BAB49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457" y="6081817"/>
            <a:ext cx="5824526" cy="3276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6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07596" y="-1905394"/>
            <a:ext cx="7693546" cy="7693546"/>
          </a:xfrm>
          <a:custGeom>
            <a:avLst/>
            <a:gdLst/>
            <a:ahLst/>
            <a:cxnLst/>
            <a:rect l="l" t="t" r="r" b="b"/>
            <a:pathLst>
              <a:path w="7693546" h="7693546">
                <a:moveTo>
                  <a:pt x="0" y="0"/>
                </a:moveTo>
                <a:lnTo>
                  <a:pt x="7693546" y="0"/>
                </a:lnTo>
                <a:lnTo>
                  <a:pt x="7693546" y="7693546"/>
                </a:lnTo>
                <a:lnTo>
                  <a:pt x="0" y="7693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44000" y="500448"/>
            <a:ext cx="10297422" cy="9336325"/>
          </a:xfrm>
          <a:custGeom>
            <a:avLst/>
            <a:gdLst/>
            <a:ahLst/>
            <a:cxnLst/>
            <a:rect l="l" t="t" r="r" b="b"/>
            <a:pathLst>
              <a:path w="10297422" h="9336325">
                <a:moveTo>
                  <a:pt x="0" y="0"/>
                </a:moveTo>
                <a:lnTo>
                  <a:pt x="10297422" y="0"/>
                </a:lnTo>
                <a:lnTo>
                  <a:pt x="10297422" y="9336325"/>
                </a:lnTo>
                <a:lnTo>
                  <a:pt x="0" y="93363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585950" y="4206733"/>
            <a:ext cx="7693546" cy="7693546"/>
          </a:xfrm>
          <a:custGeom>
            <a:avLst/>
            <a:gdLst/>
            <a:ahLst/>
            <a:cxnLst/>
            <a:rect l="l" t="t" r="r" b="b"/>
            <a:pathLst>
              <a:path w="7693546" h="7693546">
                <a:moveTo>
                  <a:pt x="0" y="0"/>
                </a:moveTo>
                <a:lnTo>
                  <a:pt x="7693546" y="0"/>
                </a:lnTo>
                <a:lnTo>
                  <a:pt x="7693546" y="7693546"/>
                </a:lnTo>
                <a:lnTo>
                  <a:pt x="0" y="7693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116947" y="4719230"/>
            <a:ext cx="4586026" cy="4539070"/>
          </a:xfrm>
          <a:custGeom>
            <a:avLst/>
            <a:gdLst/>
            <a:ahLst/>
            <a:cxnLst/>
            <a:rect l="l" t="t" r="r" b="b"/>
            <a:pathLst>
              <a:path w="4586026" h="4539070">
                <a:moveTo>
                  <a:pt x="0" y="0"/>
                </a:moveTo>
                <a:lnTo>
                  <a:pt x="4586026" y="0"/>
                </a:lnTo>
                <a:lnTo>
                  <a:pt x="4586026" y="4539070"/>
                </a:lnTo>
                <a:lnTo>
                  <a:pt x="0" y="45390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98" b="-98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636234" y="1814214"/>
            <a:ext cx="8651766" cy="6601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3"/>
              </a:lnSpc>
            </a:pPr>
            <a:r>
              <a:rPr lang="en-US" sz="3351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Oferuje porady metodyczne w zakresie korzystania ze źródeł, sposobu wyszukiwania w bazach danych oraz informacji kierujący do dokumentów źródłowych drukowanych                           i elektronicznych serwisów informacyjnych.</a:t>
            </a:r>
          </a:p>
          <a:p>
            <a:pPr algn="ctr">
              <a:lnSpc>
                <a:spcPts val="4693"/>
              </a:lnSpc>
            </a:pPr>
            <a:r>
              <a:rPr lang="en-US" sz="3351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W </a:t>
            </a:r>
            <a:r>
              <a:rPr lang="en-US" sz="3351" b="1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Czytelni Baz Danych</a:t>
            </a:r>
            <a:r>
              <a:rPr lang="en-US" sz="3351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 znajduje się terminal do korzystania z Cyfrowej Wypożyczalni Międzybibliotecznej </a:t>
            </a:r>
            <a:r>
              <a:rPr lang="en-US" sz="3351" b="1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ACADEMICA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461571"/>
            <a:ext cx="8819920" cy="3366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Czytelnia Baz Danych</a:t>
            </a:r>
          </a:p>
        </p:txBody>
      </p:sp>
      <p:sp>
        <p:nvSpPr>
          <p:cNvPr id="8" name="Freeform 8"/>
          <p:cNvSpPr/>
          <p:nvPr/>
        </p:nvSpPr>
        <p:spPr>
          <a:xfrm>
            <a:off x="14615057" y="5989999"/>
            <a:ext cx="7693546" cy="7693546"/>
          </a:xfrm>
          <a:custGeom>
            <a:avLst/>
            <a:gdLst/>
            <a:ahLst/>
            <a:cxnLst/>
            <a:rect l="l" t="t" r="r" b="b"/>
            <a:pathLst>
              <a:path w="7693546" h="7693546">
                <a:moveTo>
                  <a:pt x="0" y="0"/>
                </a:moveTo>
                <a:lnTo>
                  <a:pt x="7693546" y="0"/>
                </a:lnTo>
                <a:lnTo>
                  <a:pt x="7693546" y="7693546"/>
                </a:lnTo>
                <a:lnTo>
                  <a:pt x="0" y="76935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6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11689" y="-5565610"/>
            <a:ext cx="10105788" cy="10105788"/>
          </a:xfrm>
          <a:custGeom>
            <a:avLst/>
            <a:gdLst/>
            <a:ahLst/>
            <a:cxnLst/>
            <a:rect l="l" t="t" r="r" b="b"/>
            <a:pathLst>
              <a:path w="10105788" h="10105788">
                <a:moveTo>
                  <a:pt x="0" y="0"/>
                </a:moveTo>
                <a:lnTo>
                  <a:pt x="10105788" y="0"/>
                </a:lnTo>
                <a:lnTo>
                  <a:pt x="10105788" y="10105788"/>
                </a:lnTo>
                <a:lnTo>
                  <a:pt x="0" y="10105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917478" y="4417496"/>
            <a:ext cx="10105788" cy="10105788"/>
          </a:xfrm>
          <a:custGeom>
            <a:avLst/>
            <a:gdLst/>
            <a:ahLst/>
            <a:cxnLst/>
            <a:rect l="l" t="t" r="r" b="b"/>
            <a:pathLst>
              <a:path w="10105788" h="10105788">
                <a:moveTo>
                  <a:pt x="0" y="0"/>
                </a:moveTo>
                <a:lnTo>
                  <a:pt x="10105788" y="0"/>
                </a:lnTo>
                <a:lnTo>
                  <a:pt x="10105788" y="10105788"/>
                </a:lnTo>
                <a:lnTo>
                  <a:pt x="0" y="10105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715000" y="4665682"/>
            <a:ext cx="10349916" cy="10349916"/>
          </a:xfrm>
          <a:custGeom>
            <a:avLst/>
            <a:gdLst/>
            <a:ahLst/>
            <a:cxnLst/>
            <a:rect l="l" t="t" r="r" b="b"/>
            <a:pathLst>
              <a:path w="10349916" h="10349916">
                <a:moveTo>
                  <a:pt x="0" y="0"/>
                </a:moveTo>
                <a:lnTo>
                  <a:pt x="10349916" y="0"/>
                </a:lnTo>
                <a:lnTo>
                  <a:pt x="10349916" y="10349916"/>
                </a:lnTo>
                <a:lnTo>
                  <a:pt x="0" y="10349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482553" y="2384352"/>
            <a:ext cx="14353651" cy="8892173"/>
          </a:xfrm>
          <a:custGeom>
            <a:avLst/>
            <a:gdLst/>
            <a:ahLst/>
            <a:cxnLst/>
            <a:rect l="l" t="t" r="r" b="b"/>
            <a:pathLst>
              <a:path w="14353651" h="9017677">
                <a:moveTo>
                  <a:pt x="0" y="0"/>
                </a:moveTo>
                <a:lnTo>
                  <a:pt x="14353651" y="0"/>
                </a:lnTo>
                <a:lnTo>
                  <a:pt x="14353651" y="9017677"/>
                </a:lnTo>
                <a:lnTo>
                  <a:pt x="0" y="90176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819400" y="2615152"/>
            <a:ext cx="13361466" cy="7370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9135" lvl="2" indent="-196378" algn="l">
              <a:lnSpc>
                <a:spcPts val="3607"/>
              </a:lnSpc>
              <a:buFont typeface="Arial"/>
              <a:buChar char="⚬"/>
            </a:pP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Bazy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danych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umożliwiają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dostęp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on-line do 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polskich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i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zagranicznych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czasopism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elektronicznych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, 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książek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elektronicznych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, 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baz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bibliograficzno-abstraktowych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                           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i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pełnotekstowych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.</a:t>
            </a:r>
          </a:p>
          <a:p>
            <a:pPr marL="589135" lvl="2" indent="-196378" algn="l">
              <a:lnSpc>
                <a:spcPts val="3607"/>
              </a:lnSpc>
            </a:pPr>
            <a:endParaRPr lang="en-US" sz="2577" dirty="0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  <a:p>
            <a:pPr marL="588807" lvl="2" indent="-196269" algn="l">
              <a:lnSpc>
                <a:spcPts val="3607"/>
              </a:lnSpc>
              <a:buFont typeface="Arial"/>
              <a:buChar char="⚬"/>
            </a:pP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Bazy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danych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dostępne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są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w 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sieci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 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uczelnianej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bez 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konieczności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logowania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się</a:t>
            </a:r>
            <a:r>
              <a:rPr lang="pl-PL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,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</a:p>
          <a:p>
            <a:pPr algn="l">
              <a:lnSpc>
                <a:spcPts val="3607"/>
              </a:lnSpc>
            </a:pPr>
            <a:r>
              <a:rPr lang="pl-PL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    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a 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także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spoza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sieci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również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na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urządzeniach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mobilnych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dla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posiadaczy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pl-PL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  	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aktywnych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kont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e-mail w 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domenie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urad.</a:t>
            </a:r>
            <a:r>
              <a:rPr lang="pl-PL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edu</a:t>
            </a:r>
            <a:r>
              <a:rPr lang="pl-PL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.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pl 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oraz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student.urad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.</a:t>
            </a:r>
            <a:r>
              <a:rPr lang="pl-PL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edu</a:t>
            </a:r>
            <a:r>
              <a:rPr lang="pl-PL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.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pl po </a:t>
            </a:r>
            <a:r>
              <a:rPr lang="pl-PL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	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zalogowaniu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się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. </a:t>
            </a:r>
          </a:p>
          <a:p>
            <a:pPr marL="589135" lvl="2" indent="-196378" algn="l">
              <a:lnSpc>
                <a:spcPts val="3607"/>
              </a:lnSpc>
            </a:pPr>
            <a:endParaRPr lang="en-US" sz="2577" dirty="0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  <a:p>
            <a:pPr marL="588807" lvl="2" indent="-196269" algn="l">
              <a:lnSpc>
                <a:spcPts val="3607"/>
              </a:lnSpc>
              <a:buFont typeface="Arial"/>
              <a:buChar char="⚬"/>
            </a:pP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Adresy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baz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danych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oraz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ich 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krótka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charakterystyka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znajdują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się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na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stronie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internetowej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77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biblioteki</a:t>
            </a:r>
            <a:r>
              <a:rPr lang="en-US" sz="2577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 </a:t>
            </a:r>
            <a:r>
              <a:rPr lang="en-US" sz="2577" b="1" u="sng" dirty="0">
                <a:solidFill>
                  <a:schemeClr val="bg1">
                    <a:lumMod val="95000"/>
                  </a:schemeClr>
                </a:solidFill>
                <a:latin typeface="Now Bold"/>
                <a:ea typeface="Now Bold"/>
                <a:cs typeface="Now Bold"/>
                <a:sym typeface="Now Bold"/>
                <a:hlinkClick r:id="rId8" tooltip="http://www.biblioteka.uniwersytetradom.pl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www.biblioteka.uniwersytetradom.pl </a:t>
            </a:r>
            <a:r>
              <a:rPr lang="en-US" sz="2577" dirty="0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  w </a:t>
            </a:r>
            <a:r>
              <a:rPr lang="en-US" sz="2577" dirty="0" err="1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zakładce</a:t>
            </a:r>
            <a:r>
              <a:rPr lang="en-US" sz="2577" dirty="0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 </a:t>
            </a:r>
          </a:p>
          <a:p>
            <a:pPr algn="l">
              <a:lnSpc>
                <a:spcPts val="3607"/>
              </a:lnSpc>
            </a:pPr>
            <a:r>
              <a:rPr lang="pl-PL" sz="2577" b="1" u="sng" dirty="0">
                <a:solidFill>
                  <a:schemeClr val="bg1">
                    <a:lumMod val="95000"/>
                  </a:schemeClr>
                </a:solidFill>
                <a:latin typeface="Now Bold"/>
                <a:ea typeface="Now Bold"/>
                <a:cs typeface="Now Bold"/>
                <a:sym typeface="Now Bold"/>
                <a:hlinkClick r:id="rId9" tooltip="https://www.uniwersytetradom.pl/redirect.php?action=setcategory&amp;id=396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   </a:t>
            </a:r>
            <a:r>
              <a:rPr lang="en-US" sz="2577" b="1" u="sng" dirty="0">
                <a:solidFill>
                  <a:schemeClr val="bg1">
                    <a:lumMod val="95000"/>
                  </a:schemeClr>
                </a:solidFill>
                <a:latin typeface="Now Bold"/>
                <a:ea typeface="Now Bold"/>
                <a:cs typeface="Now Bold"/>
                <a:sym typeface="Now Bold"/>
                <a:hlinkClick r:id="rId9" tooltip="https://www.uniwersytetradom.pl/redirect.php?action=setcategory&amp;id=396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 – </a:t>
            </a:r>
            <a:r>
              <a:rPr lang="en-US" sz="2577" b="1" u="sng" dirty="0" err="1">
                <a:solidFill>
                  <a:schemeClr val="bg1">
                    <a:lumMod val="95000"/>
                  </a:schemeClr>
                </a:solidFill>
                <a:latin typeface="Now Bold"/>
                <a:ea typeface="Now Bold"/>
                <a:cs typeface="Now Bold"/>
                <a:sym typeface="Now Bold"/>
                <a:hlinkClick r:id="rId9" tooltip="https://www.uniwersytetradom.pl/redirect.php?action=setcategory&amp;id=396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źródła</a:t>
            </a:r>
            <a:r>
              <a:rPr lang="en-US" sz="2577" dirty="0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77" dirty="0" err="1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oraz</a:t>
            </a:r>
            <a:r>
              <a:rPr lang="en-US" sz="2577" b="1" dirty="0">
                <a:solidFill>
                  <a:schemeClr val="bg1">
                    <a:lumMod val="95000"/>
                  </a:schemeClr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577" b="1" u="sng" dirty="0">
                <a:solidFill>
                  <a:schemeClr val="bg1">
                    <a:lumMod val="95000"/>
                  </a:schemeClr>
                </a:solidFill>
                <a:latin typeface="Now Bold"/>
                <a:ea typeface="Now Bold"/>
                <a:cs typeface="Now Bold"/>
                <a:sym typeface="Now Bold"/>
                <a:hlinkClick r:id="rId10" tooltip="https://biblioteka.uniwersytetradom.pl/e-zrodla-dziedzinowo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</a:t>
            </a:r>
            <a:r>
              <a:rPr lang="en-US" sz="2577" b="1" u="sng" dirty="0" err="1">
                <a:solidFill>
                  <a:schemeClr val="bg1">
                    <a:lumMod val="95000"/>
                  </a:schemeClr>
                </a:solidFill>
                <a:latin typeface="Now Bold"/>
                <a:ea typeface="Now Bold"/>
                <a:cs typeface="Now Bold"/>
                <a:sym typeface="Now Bold"/>
                <a:hlinkClick r:id="rId10" tooltip="https://biblioteka.uniwersytetradom.pl/e-zrodla-dziedzinowo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źródła</a:t>
            </a:r>
            <a:r>
              <a:rPr lang="en-US" sz="2577" b="1" u="sng" dirty="0">
                <a:solidFill>
                  <a:schemeClr val="bg1">
                    <a:lumMod val="95000"/>
                  </a:schemeClr>
                </a:solidFill>
                <a:latin typeface="Now Bold"/>
                <a:ea typeface="Now Bold"/>
                <a:cs typeface="Now Bold"/>
                <a:sym typeface="Now Bold"/>
                <a:hlinkClick r:id="rId10" tooltip="https://biblioteka.uniwersytetradom.pl/e-zrodla-dziedzinowo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577" b="1" u="sng" dirty="0" err="1">
                <a:solidFill>
                  <a:schemeClr val="bg1">
                    <a:lumMod val="95000"/>
                  </a:schemeClr>
                </a:solidFill>
                <a:latin typeface="Now Bold"/>
                <a:ea typeface="Now Bold"/>
                <a:cs typeface="Now Bold"/>
                <a:sym typeface="Now Bold"/>
                <a:hlinkClick r:id="rId10" tooltip="https://biblioteka.uniwersytetradom.pl/e-zrodla-dziedzinowo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dziedzinowo</a:t>
            </a:r>
            <a:endParaRPr lang="pl-PL" sz="2577" b="1" u="sng" dirty="0">
              <a:solidFill>
                <a:schemeClr val="bg1">
                  <a:lumMod val="95000"/>
                </a:schemeClr>
              </a:solidFill>
              <a:latin typeface="Now Bold"/>
              <a:ea typeface="Now Bold"/>
              <a:cs typeface="Now Bold"/>
              <a:sym typeface="Now Bold"/>
              <a:hlinkClick r:id="rId10" tooltip="https://biblioteka.uniwersytetradom.pl/e-zrodla-dziedzinowo/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l">
              <a:lnSpc>
                <a:spcPts val="3607"/>
              </a:lnSpc>
            </a:pPr>
            <a:endParaRPr lang="en-US" sz="2577" b="1" u="sng" dirty="0">
              <a:solidFill>
                <a:schemeClr val="bg1">
                  <a:lumMod val="95000"/>
                </a:schemeClr>
              </a:solidFill>
              <a:latin typeface="Now Bold"/>
              <a:ea typeface="Now Bold"/>
              <a:cs typeface="Now Bold"/>
              <a:sym typeface="Now Bold"/>
              <a:hlinkClick r:id="rId10" tooltip="https://biblioteka.uniwersytetradom.pl/e-zrodla-dziedzinowo/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10932" lvl="1" indent="-155466" algn="l">
              <a:lnSpc>
                <a:spcPts val="3607"/>
              </a:lnSpc>
              <a:buFont typeface="Arial"/>
              <a:buChar char="•"/>
            </a:pPr>
            <a:r>
              <a:rPr lang="en-US" sz="2577" dirty="0" err="1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Informacje</a:t>
            </a:r>
            <a:r>
              <a:rPr lang="en-US" sz="2577" dirty="0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77" dirty="0" err="1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na</a:t>
            </a:r>
            <a:r>
              <a:rPr lang="en-US" sz="2577" dirty="0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77" dirty="0" err="1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temat</a:t>
            </a:r>
            <a:r>
              <a:rPr lang="en-US" sz="2577" dirty="0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77" dirty="0" err="1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dostępów</a:t>
            </a:r>
            <a:r>
              <a:rPr lang="en-US" sz="2577" dirty="0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77" dirty="0" err="1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testowych</a:t>
            </a:r>
            <a:r>
              <a:rPr lang="en-US" sz="2577" dirty="0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 do </a:t>
            </a:r>
            <a:r>
              <a:rPr lang="en-US" sz="2577" dirty="0" err="1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baz</a:t>
            </a:r>
            <a:r>
              <a:rPr lang="en-US" sz="2577" dirty="0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77" dirty="0" err="1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znajdują</a:t>
            </a:r>
            <a:r>
              <a:rPr lang="en-US" sz="2577" dirty="0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77" dirty="0" err="1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się</a:t>
            </a:r>
            <a:r>
              <a:rPr lang="en-US" sz="2577" dirty="0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 w </a:t>
            </a:r>
            <a:r>
              <a:rPr lang="en-US" sz="2577" dirty="0" err="1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zakładce</a:t>
            </a:r>
            <a:r>
              <a:rPr lang="en-US" sz="2577" dirty="0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77" b="1" u="sng" dirty="0" err="1">
                <a:solidFill>
                  <a:schemeClr val="bg1">
                    <a:lumMod val="95000"/>
                  </a:schemeClr>
                </a:solidFill>
                <a:latin typeface="Now Bold"/>
                <a:ea typeface="Now Bold"/>
                <a:cs typeface="Now Bold"/>
                <a:sym typeface="Now Bold"/>
                <a:hlinkClick r:id="rId11" tooltip="https://biblioteka.uniwersytetradom.pl/category/aktualnosci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Aktualności</a:t>
            </a:r>
            <a:r>
              <a:rPr lang="en-US" sz="2577" b="1" dirty="0">
                <a:solidFill>
                  <a:schemeClr val="bg1">
                    <a:lumMod val="95000"/>
                  </a:schemeClr>
                </a:solidFill>
                <a:latin typeface="Now Bold"/>
                <a:ea typeface="Now Bold"/>
                <a:cs typeface="Now Bold"/>
                <a:sym typeface="Now Bold"/>
              </a:rPr>
              <a:t>  </a:t>
            </a:r>
          </a:p>
          <a:p>
            <a:pPr marL="310932" lvl="1" indent="-155466" algn="l">
              <a:lnSpc>
                <a:spcPts val="3607"/>
              </a:lnSpc>
            </a:pPr>
            <a:endParaRPr lang="en-US" sz="2577" b="1" dirty="0">
              <a:solidFill>
                <a:srgbClr val="FFFFFF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376586" y="-285750"/>
            <a:ext cx="8975994" cy="2842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91"/>
              </a:lnSpc>
            </a:pPr>
            <a:r>
              <a:rPr lang="en-US" sz="7779" b="1" dirty="0" err="1">
                <a:solidFill>
                  <a:srgbClr val="153D7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Czytelnia</a:t>
            </a:r>
            <a:r>
              <a:rPr lang="en-US" sz="7779" b="1" dirty="0">
                <a:solidFill>
                  <a:srgbClr val="153D7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Baz </a:t>
            </a:r>
            <a:r>
              <a:rPr lang="en-US" sz="7779" b="1" dirty="0" err="1">
                <a:solidFill>
                  <a:srgbClr val="153D7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Danych</a:t>
            </a:r>
            <a:endParaRPr lang="en-US" sz="7779" b="1" dirty="0">
              <a:solidFill>
                <a:srgbClr val="153D72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789256" y="-1019785"/>
            <a:ext cx="3278633" cy="3278633"/>
          </a:xfrm>
          <a:custGeom>
            <a:avLst/>
            <a:gdLst/>
            <a:ahLst/>
            <a:cxnLst/>
            <a:rect l="l" t="t" r="r" b="b"/>
            <a:pathLst>
              <a:path w="3278633" h="3278633">
                <a:moveTo>
                  <a:pt x="0" y="0"/>
                </a:moveTo>
                <a:lnTo>
                  <a:pt x="3278633" y="0"/>
                </a:lnTo>
                <a:lnTo>
                  <a:pt x="3278633" y="3278633"/>
                </a:lnTo>
                <a:lnTo>
                  <a:pt x="0" y="32786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891512" y="301497"/>
            <a:ext cx="3278633" cy="3278633"/>
          </a:xfrm>
          <a:custGeom>
            <a:avLst/>
            <a:gdLst/>
            <a:ahLst/>
            <a:cxnLst/>
            <a:rect l="l" t="t" r="r" b="b"/>
            <a:pathLst>
              <a:path w="3278633" h="3278633">
                <a:moveTo>
                  <a:pt x="0" y="0"/>
                </a:moveTo>
                <a:lnTo>
                  <a:pt x="3278633" y="0"/>
                </a:lnTo>
                <a:lnTo>
                  <a:pt x="3278633" y="3278633"/>
                </a:lnTo>
                <a:lnTo>
                  <a:pt x="0" y="32786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84314" y="0"/>
            <a:ext cx="13200006" cy="13200006"/>
          </a:xfrm>
          <a:custGeom>
            <a:avLst/>
            <a:gdLst/>
            <a:ahLst/>
            <a:cxnLst/>
            <a:rect l="l" t="t" r="r" b="b"/>
            <a:pathLst>
              <a:path w="13200006" h="13200006">
                <a:moveTo>
                  <a:pt x="0" y="0"/>
                </a:moveTo>
                <a:lnTo>
                  <a:pt x="13200006" y="0"/>
                </a:lnTo>
                <a:lnTo>
                  <a:pt x="13200006" y="13200006"/>
                </a:lnTo>
                <a:lnTo>
                  <a:pt x="0" y="132000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915692" y="1621716"/>
            <a:ext cx="5479561" cy="5479561"/>
          </a:xfrm>
          <a:custGeom>
            <a:avLst/>
            <a:gdLst/>
            <a:ahLst/>
            <a:cxnLst/>
            <a:rect l="l" t="t" r="r" b="b"/>
            <a:pathLst>
              <a:path w="5479561" h="5479561">
                <a:moveTo>
                  <a:pt x="0" y="0"/>
                </a:moveTo>
                <a:lnTo>
                  <a:pt x="5479561" y="0"/>
                </a:lnTo>
                <a:lnTo>
                  <a:pt x="5479561" y="5479561"/>
                </a:lnTo>
                <a:lnTo>
                  <a:pt x="0" y="54795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395253" y="8031266"/>
            <a:ext cx="4511469" cy="4511469"/>
          </a:xfrm>
          <a:custGeom>
            <a:avLst/>
            <a:gdLst/>
            <a:ahLst/>
            <a:cxnLst/>
            <a:rect l="l" t="t" r="r" b="b"/>
            <a:pathLst>
              <a:path w="4511469" h="4511469">
                <a:moveTo>
                  <a:pt x="0" y="0"/>
                </a:moveTo>
                <a:lnTo>
                  <a:pt x="4511469" y="0"/>
                </a:lnTo>
                <a:lnTo>
                  <a:pt x="4511469" y="4511469"/>
                </a:lnTo>
                <a:lnTo>
                  <a:pt x="0" y="4511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338985" y="2736874"/>
            <a:ext cx="9802461" cy="6757135"/>
          </a:xfrm>
          <a:custGeom>
            <a:avLst/>
            <a:gdLst/>
            <a:ahLst/>
            <a:cxnLst/>
            <a:rect l="l" t="t" r="r" b="b"/>
            <a:pathLst>
              <a:path w="9802461" h="6757135">
                <a:moveTo>
                  <a:pt x="0" y="0"/>
                </a:moveTo>
                <a:lnTo>
                  <a:pt x="9802461" y="0"/>
                </a:lnTo>
                <a:lnTo>
                  <a:pt x="9802461" y="6757135"/>
                </a:lnTo>
                <a:lnTo>
                  <a:pt x="0" y="67571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883021" y="-2739781"/>
            <a:ext cx="5479561" cy="5479561"/>
          </a:xfrm>
          <a:custGeom>
            <a:avLst/>
            <a:gdLst/>
            <a:ahLst/>
            <a:cxnLst/>
            <a:rect l="l" t="t" r="r" b="b"/>
            <a:pathLst>
              <a:path w="5479561" h="5479561">
                <a:moveTo>
                  <a:pt x="0" y="0"/>
                </a:moveTo>
                <a:lnTo>
                  <a:pt x="5479561" y="0"/>
                </a:lnTo>
                <a:lnTo>
                  <a:pt x="5479561" y="5479561"/>
                </a:lnTo>
                <a:lnTo>
                  <a:pt x="0" y="54795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03423" y="4330147"/>
            <a:ext cx="3700595" cy="4928153"/>
          </a:xfrm>
          <a:custGeom>
            <a:avLst/>
            <a:gdLst/>
            <a:ahLst/>
            <a:cxnLst/>
            <a:rect l="l" t="t" r="r" b="b"/>
            <a:pathLst>
              <a:path w="3700595" h="4928153">
                <a:moveTo>
                  <a:pt x="0" y="0"/>
                </a:moveTo>
                <a:lnTo>
                  <a:pt x="3700595" y="0"/>
                </a:lnTo>
                <a:lnTo>
                  <a:pt x="3700595" y="4928153"/>
                </a:lnTo>
                <a:lnTo>
                  <a:pt x="0" y="49281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" r="-3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-763694" y="1908520"/>
            <a:ext cx="8158765" cy="2077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7"/>
              </a:lnSpc>
            </a:pPr>
            <a:r>
              <a:rPr lang="en-US" sz="6756" b="1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Czytelnia Baz Danych 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94DB500-B8C6-419B-98EB-CA8EEBAE32F7}"/>
              </a:ext>
            </a:extLst>
          </p:cNvPr>
          <p:cNvSpPr txBox="1"/>
          <p:nvPr/>
        </p:nvSpPr>
        <p:spPr>
          <a:xfrm>
            <a:off x="7696200" y="3086100"/>
            <a:ext cx="9220200" cy="5740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446"/>
              </a:lnSpc>
            </a:pPr>
            <a:r>
              <a:rPr lang="en-US" sz="2400" b="1" u="sng" dirty="0">
                <a:solidFill>
                  <a:schemeClr val="bg1">
                    <a:lumMod val="95000"/>
                  </a:schemeClr>
                </a:solidFill>
                <a:latin typeface="Now Bold"/>
                <a:ea typeface="Now Bold"/>
                <a:cs typeface="Now Bold"/>
                <a:sym typeface="Now Bold"/>
                <a:hlinkClick r:id="rId12" tooltip="https://han.uniwersytetradom.pl/han/ebscohost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MEDLINE</a:t>
            </a:r>
            <a:r>
              <a:rPr lang="en-US" sz="2400" b="1" u="sng" dirty="0">
                <a:solidFill>
                  <a:srgbClr val="0000FF"/>
                </a:solidFill>
                <a:latin typeface="Now Bold"/>
                <a:ea typeface="Now Bold"/>
                <a:cs typeface="Now Bold"/>
                <a:sym typeface="Now Bold"/>
                <a:hlinkClick r:id="rId12" tooltip="https://han.uniwersytetradom.pl/han/ebscohost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b="1" u="sng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Ultimate</a:t>
            </a:r>
            <a:r>
              <a:rPr lang="en-US" sz="2400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zawiera</a:t>
            </a:r>
            <a:r>
              <a:rPr lang="en-US" sz="24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informacje</a:t>
            </a:r>
            <a:r>
              <a:rPr lang="en-US" sz="24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z </a:t>
            </a:r>
            <a:r>
              <a:rPr lang="en-US" sz="24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dziedziny</a:t>
            </a:r>
            <a:r>
              <a:rPr lang="en-US" sz="24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medycyny</a:t>
            </a:r>
            <a:r>
              <a:rPr lang="en-US" sz="24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pielęgniarstwa</a:t>
            </a:r>
            <a:r>
              <a:rPr lang="en-US" sz="24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stomatologii</a:t>
            </a:r>
            <a:r>
              <a:rPr lang="en-US" sz="24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weterynarii</a:t>
            </a:r>
            <a:r>
              <a:rPr lang="en-US" sz="24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systemu</a:t>
            </a:r>
            <a:r>
              <a:rPr lang="en-US" sz="24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opieki</a:t>
            </a:r>
            <a:r>
              <a:rPr lang="en-US" sz="24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zdrowotnej</a:t>
            </a:r>
            <a:r>
              <a:rPr lang="en-US" sz="24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nauk</a:t>
            </a:r>
            <a:r>
              <a:rPr lang="en-US" sz="24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przedklinicznych</a:t>
            </a:r>
            <a:r>
              <a:rPr lang="en-US" sz="24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</a:p>
          <a:p>
            <a:pPr algn="l">
              <a:lnSpc>
                <a:spcPts val="3447"/>
              </a:lnSpc>
            </a:pPr>
            <a:r>
              <a:rPr lang="en-US" sz="24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i</a:t>
            </a:r>
            <a:r>
              <a:rPr lang="en-US" sz="24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wielu</a:t>
            </a:r>
            <a:r>
              <a:rPr lang="en-US" sz="24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innych</a:t>
            </a:r>
            <a:r>
              <a:rPr lang="en-US" sz="24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dziedzin</a:t>
            </a:r>
            <a:r>
              <a:rPr lang="en-US" sz="24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. Jest </a:t>
            </a:r>
            <a:r>
              <a:rPr lang="en-US" sz="24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najobszerniejszym</a:t>
            </a:r>
            <a:r>
              <a:rPr lang="en-US" sz="24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na</a:t>
            </a:r>
            <a:r>
              <a:rPr lang="en-US" sz="24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świecie</a:t>
            </a:r>
            <a:r>
              <a:rPr lang="en-US" sz="24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źródłem</a:t>
            </a:r>
            <a:r>
              <a:rPr lang="en-US" sz="24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pełnotekstowych</a:t>
            </a:r>
            <a:r>
              <a:rPr lang="en-US" sz="24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czasopism</a:t>
            </a:r>
            <a:r>
              <a:rPr lang="en-US" sz="24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medycznych</a:t>
            </a:r>
            <a:r>
              <a:rPr lang="en-US" sz="24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zawierającym</a:t>
            </a:r>
            <a:r>
              <a:rPr lang="en-US" sz="24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pełny</a:t>
            </a:r>
            <a:r>
              <a:rPr lang="en-US" sz="24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tekst</a:t>
            </a:r>
            <a:r>
              <a:rPr lang="en-US" sz="24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ponad</a:t>
            </a:r>
            <a:r>
              <a:rPr lang="en-US" sz="24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1800 </a:t>
            </a:r>
            <a:r>
              <a:rPr lang="en-US" sz="24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czasopism</a:t>
            </a:r>
            <a:r>
              <a:rPr lang="en-US" sz="24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zindeksowanych</a:t>
            </a:r>
            <a:r>
              <a:rPr lang="en-US" sz="24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w </a:t>
            </a:r>
            <a:r>
              <a:rPr lang="en-US" sz="24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bazie</a:t>
            </a:r>
            <a:r>
              <a:rPr lang="en-US" sz="24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MEDLINE.</a:t>
            </a:r>
          </a:p>
          <a:p>
            <a:pPr algn="l">
              <a:lnSpc>
                <a:spcPts val="3447"/>
              </a:lnSpc>
            </a:pPr>
            <a:endParaRPr lang="en-US" sz="2400" dirty="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3446"/>
              </a:lnSpc>
            </a:pPr>
            <a:r>
              <a:rPr lang="en-US" sz="2400" b="1" u="sng" dirty="0">
                <a:solidFill>
                  <a:schemeClr val="bg1">
                    <a:lumMod val="95000"/>
                  </a:schemeClr>
                </a:solidFill>
                <a:latin typeface="Now Bold"/>
                <a:ea typeface="Now Bold"/>
                <a:cs typeface="Now Bold"/>
                <a:sym typeface="Now Bold"/>
                <a:hlinkClick r:id="rId12" tooltip="https://han.uniwersytetradom.pl/han/ebscohost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CINAHL Ultimate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jest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najobszerniejszą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bazą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pełnotekstową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 z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zakresu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pielęgniarstwa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.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Obejmuje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takie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dziedziny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 jak: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pielęgniarstwo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,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biomedycynę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,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bibliotekoznawstwo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 z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zakresu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nauk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 o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zdrowiu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,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medycynę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alternatywną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Now"/>
                <a:ea typeface="Now"/>
                <a:cs typeface="Now"/>
                <a:sym typeface="Now"/>
              </a:rPr>
              <a:t> </a:t>
            </a:r>
          </a:p>
          <a:p>
            <a:pPr algn="l">
              <a:lnSpc>
                <a:spcPts val="3447"/>
              </a:lnSpc>
            </a:pPr>
            <a:r>
              <a:rPr lang="en-US" sz="24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i</a:t>
            </a:r>
            <a:r>
              <a:rPr lang="en-US" sz="24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17 </a:t>
            </a:r>
            <a:r>
              <a:rPr lang="en-US" sz="24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pokrewnych</a:t>
            </a:r>
            <a:r>
              <a:rPr lang="en-US" sz="24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nauk</a:t>
            </a:r>
            <a:r>
              <a:rPr lang="en-US" sz="24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o </a:t>
            </a:r>
            <a:r>
              <a:rPr lang="en-US" sz="2400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zdrowiu</a:t>
            </a:r>
            <a:r>
              <a:rPr lang="en-US" sz="2400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.</a:t>
            </a:r>
            <a:r>
              <a:rPr lang="en-US" sz="2400" dirty="0">
                <a:solidFill>
                  <a:srgbClr val="054189"/>
                </a:solidFill>
                <a:latin typeface="Now"/>
                <a:ea typeface="Now"/>
                <a:cs typeface="Now"/>
                <a:sym typeface="Now"/>
              </a:rPr>
              <a:t>.. 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6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95157" y="-3558841"/>
            <a:ext cx="10947608" cy="10947608"/>
          </a:xfrm>
          <a:custGeom>
            <a:avLst/>
            <a:gdLst/>
            <a:ahLst/>
            <a:cxnLst/>
            <a:rect l="l" t="t" r="r" b="b"/>
            <a:pathLst>
              <a:path w="10947608" h="10947608">
                <a:moveTo>
                  <a:pt x="0" y="0"/>
                </a:moveTo>
                <a:lnTo>
                  <a:pt x="10947608" y="0"/>
                </a:lnTo>
                <a:lnTo>
                  <a:pt x="10947608" y="10947608"/>
                </a:lnTo>
                <a:lnTo>
                  <a:pt x="0" y="109476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46363" y="7702336"/>
            <a:ext cx="7075239" cy="7075239"/>
          </a:xfrm>
          <a:custGeom>
            <a:avLst/>
            <a:gdLst/>
            <a:ahLst/>
            <a:cxnLst/>
            <a:rect l="l" t="t" r="r" b="b"/>
            <a:pathLst>
              <a:path w="7075239" h="7075239">
                <a:moveTo>
                  <a:pt x="0" y="0"/>
                </a:moveTo>
                <a:lnTo>
                  <a:pt x="7075239" y="0"/>
                </a:lnTo>
                <a:lnTo>
                  <a:pt x="7075239" y="7075239"/>
                </a:lnTo>
                <a:lnTo>
                  <a:pt x="0" y="70752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375999" y="849447"/>
            <a:ext cx="8620943" cy="8622667"/>
            <a:chOff x="0" y="0"/>
            <a:chExt cx="11494591" cy="11496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494643" cy="11496928"/>
            </a:xfrm>
            <a:custGeom>
              <a:avLst/>
              <a:gdLst/>
              <a:ahLst/>
              <a:cxnLst/>
              <a:rect l="l" t="t" r="r" b="b"/>
              <a:pathLst>
                <a:path w="11494643" h="11496928">
                  <a:moveTo>
                    <a:pt x="0" y="10779633"/>
                  </a:moveTo>
                  <a:lnTo>
                    <a:pt x="0" y="715010"/>
                  </a:lnTo>
                  <a:cubicBezTo>
                    <a:pt x="0" y="319532"/>
                    <a:pt x="319532" y="0"/>
                    <a:pt x="715010" y="0"/>
                  </a:cubicBezTo>
                  <a:lnTo>
                    <a:pt x="10781919" y="0"/>
                  </a:lnTo>
                  <a:cubicBezTo>
                    <a:pt x="11174984" y="0"/>
                    <a:pt x="11494643" y="319532"/>
                    <a:pt x="11494643" y="715010"/>
                  </a:cubicBezTo>
                  <a:lnTo>
                    <a:pt x="11494643" y="10781919"/>
                  </a:lnTo>
                  <a:cubicBezTo>
                    <a:pt x="11494643" y="11177270"/>
                    <a:pt x="11175111" y="11496928"/>
                    <a:pt x="10779633" y="11496928"/>
                  </a:cubicBezTo>
                  <a:lnTo>
                    <a:pt x="715010" y="11496928"/>
                  </a:lnTo>
                  <a:cubicBezTo>
                    <a:pt x="319532" y="11494643"/>
                    <a:pt x="0" y="11174984"/>
                    <a:pt x="0" y="10779633"/>
                  </a:cubicBezTo>
                  <a:close/>
                </a:path>
              </a:pathLst>
            </a:custGeom>
            <a:blipFill>
              <a:blip r:embed="rId6"/>
              <a:stretch>
                <a:fillRect l="-31773" t="-7490" r="-32793" b="-4841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1664119" y="2708602"/>
            <a:ext cx="11814682" cy="11814682"/>
          </a:xfrm>
          <a:custGeom>
            <a:avLst/>
            <a:gdLst/>
            <a:ahLst/>
            <a:cxnLst/>
            <a:rect l="l" t="t" r="r" b="b"/>
            <a:pathLst>
              <a:path w="11814682" h="11814682">
                <a:moveTo>
                  <a:pt x="0" y="0"/>
                </a:moveTo>
                <a:lnTo>
                  <a:pt x="11814682" y="0"/>
                </a:lnTo>
                <a:lnTo>
                  <a:pt x="11814682" y="11814682"/>
                </a:lnTo>
                <a:lnTo>
                  <a:pt x="0" y="118146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037217" y="-4723790"/>
            <a:ext cx="7075239" cy="7075239"/>
          </a:xfrm>
          <a:custGeom>
            <a:avLst/>
            <a:gdLst/>
            <a:ahLst/>
            <a:cxnLst/>
            <a:rect l="l" t="t" r="r" b="b"/>
            <a:pathLst>
              <a:path w="7075239" h="7075239">
                <a:moveTo>
                  <a:pt x="0" y="0"/>
                </a:moveTo>
                <a:lnTo>
                  <a:pt x="7075239" y="0"/>
                </a:lnTo>
                <a:lnTo>
                  <a:pt x="7075239" y="7075239"/>
                </a:lnTo>
                <a:lnTo>
                  <a:pt x="0" y="70752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355349" y="1290694"/>
            <a:ext cx="7903951" cy="7967606"/>
          </a:xfrm>
          <a:custGeom>
            <a:avLst/>
            <a:gdLst/>
            <a:ahLst/>
            <a:cxnLst/>
            <a:rect l="l" t="t" r="r" b="b"/>
            <a:pathLst>
              <a:path w="7903951" h="7967606">
                <a:moveTo>
                  <a:pt x="0" y="0"/>
                </a:moveTo>
                <a:lnTo>
                  <a:pt x="7903951" y="0"/>
                </a:lnTo>
                <a:lnTo>
                  <a:pt x="7903951" y="7967606"/>
                </a:lnTo>
                <a:lnTo>
                  <a:pt x="0" y="796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996942" y="1595290"/>
            <a:ext cx="5373061" cy="2610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8"/>
              </a:lnSpc>
            </a:pPr>
            <a:r>
              <a:rPr lang="en-US" sz="2999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Biblioteka</a:t>
            </a:r>
            <a:r>
              <a:rPr lang="en-US" sz="2999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Uniwersytecka</a:t>
            </a:r>
            <a:endParaRPr lang="en-US" sz="2999" b="1" dirty="0">
              <a:solidFill>
                <a:srgbClr val="FFFFFF"/>
              </a:solidFill>
              <a:latin typeface="Now Bold"/>
              <a:ea typeface="Now Bold"/>
              <a:cs typeface="Now Bold"/>
              <a:sym typeface="Now Bold"/>
            </a:endParaRPr>
          </a:p>
          <a:p>
            <a:pPr algn="ctr">
              <a:lnSpc>
                <a:spcPts val="4198"/>
              </a:lnSpc>
            </a:pPr>
            <a:r>
              <a:rPr lang="en-US" sz="2999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ul. </a:t>
            </a:r>
            <a:r>
              <a:rPr lang="en-US" sz="2999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Chrobrego</a:t>
            </a:r>
            <a:r>
              <a:rPr lang="en-US" sz="2999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33</a:t>
            </a:r>
          </a:p>
          <a:p>
            <a:pPr algn="ctr">
              <a:lnSpc>
                <a:spcPts val="4198"/>
              </a:lnSpc>
            </a:pPr>
            <a:endParaRPr lang="en-US" sz="2999" b="1" dirty="0">
              <a:solidFill>
                <a:srgbClr val="FFFFFF"/>
              </a:solidFill>
              <a:latin typeface="Now Bold"/>
              <a:ea typeface="Now Bold"/>
              <a:cs typeface="Now Bold"/>
              <a:sym typeface="Now Bold"/>
            </a:endParaRPr>
          </a:p>
          <a:p>
            <a:pPr algn="ctr">
              <a:lnSpc>
                <a:spcPts val="3779"/>
              </a:lnSpc>
            </a:pPr>
            <a:r>
              <a:rPr lang="en-US" sz="2700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 </a:t>
            </a:r>
            <a:r>
              <a:rPr lang="en-US" sz="2700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Czytelnie</a:t>
            </a:r>
            <a:r>
              <a:rPr lang="pl-PL" sz="2700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:</a:t>
            </a:r>
            <a:endParaRPr lang="en-US" sz="2700" b="1" dirty="0">
              <a:solidFill>
                <a:srgbClr val="FFFFFF"/>
              </a:solidFill>
              <a:latin typeface="Now Bold"/>
              <a:ea typeface="Now Bold"/>
              <a:cs typeface="Now Bold"/>
              <a:sym typeface="Now Bold"/>
            </a:endParaRPr>
          </a:p>
          <a:p>
            <a:pPr algn="ctr">
              <a:lnSpc>
                <a:spcPts val="4198"/>
              </a:lnSpc>
            </a:pPr>
            <a:endParaRPr lang="en-US" sz="2700" b="1" dirty="0">
              <a:solidFill>
                <a:srgbClr val="FFFFFF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996942" y="3799883"/>
            <a:ext cx="5672629" cy="5292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94"/>
              </a:lnSpc>
              <a:spcBef>
                <a:spcPct val="0"/>
              </a:spcBef>
            </a:pPr>
            <a:r>
              <a:rPr lang="en-US" sz="2424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Poniedziałek</a:t>
            </a:r>
            <a:r>
              <a:rPr lang="en-US" sz="2424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– </a:t>
            </a:r>
            <a:r>
              <a:rPr lang="en-US" sz="2424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Piątek</a:t>
            </a:r>
            <a:endParaRPr lang="en-US" sz="2424" b="1" dirty="0">
              <a:solidFill>
                <a:srgbClr val="FFFFFF"/>
              </a:solidFill>
              <a:latin typeface="Now Bold"/>
              <a:ea typeface="Now Bold"/>
              <a:cs typeface="Now Bold"/>
              <a:sym typeface="Now Bold"/>
            </a:endParaRPr>
          </a:p>
          <a:p>
            <a:pPr algn="l">
              <a:lnSpc>
                <a:spcPts val="3394"/>
              </a:lnSpc>
              <a:spcBef>
                <a:spcPct val="0"/>
              </a:spcBef>
            </a:pPr>
            <a:r>
              <a:rPr lang="en-US" sz="2424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424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9.00 – 19.00</a:t>
            </a:r>
          </a:p>
          <a:p>
            <a:pPr algn="l">
              <a:lnSpc>
                <a:spcPts val="3394"/>
              </a:lnSpc>
              <a:spcBef>
                <a:spcPct val="0"/>
              </a:spcBef>
            </a:pPr>
            <a:r>
              <a:rPr lang="en-US" sz="2424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Sobota</a:t>
            </a:r>
            <a:r>
              <a:rPr lang="en-US" sz="2424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</a:p>
          <a:p>
            <a:pPr algn="l">
              <a:lnSpc>
                <a:spcPts val="3394"/>
              </a:lnSpc>
              <a:spcBef>
                <a:spcPct val="0"/>
              </a:spcBef>
            </a:pPr>
            <a:r>
              <a:rPr lang="en-US" sz="2424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424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9.00 – 15.00</a:t>
            </a:r>
          </a:p>
          <a:p>
            <a:pPr algn="l">
              <a:lnSpc>
                <a:spcPts val="1794"/>
              </a:lnSpc>
            </a:pPr>
            <a:endParaRPr lang="en-US" sz="2424" dirty="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3394"/>
              </a:lnSpc>
              <a:spcBef>
                <a:spcPct val="0"/>
              </a:spcBef>
            </a:pPr>
            <a:r>
              <a:rPr lang="en-US" sz="2424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pl-PL" sz="2424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                  </a:t>
            </a:r>
            <a:r>
              <a:rPr lang="en-US" sz="2424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Wypożyczalnia</a:t>
            </a:r>
            <a:r>
              <a:rPr lang="pl-PL" sz="2424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:</a:t>
            </a:r>
            <a:r>
              <a:rPr lang="en-US" sz="2424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</a:p>
          <a:p>
            <a:pPr algn="l">
              <a:lnSpc>
                <a:spcPts val="2157"/>
              </a:lnSpc>
            </a:pPr>
            <a:endParaRPr lang="en-US" sz="2424" b="1" dirty="0">
              <a:solidFill>
                <a:srgbClr val="FFFFFF"/>
              </a:solidFill>
              <a:latin typeface="Now Bold"/>
              <a:ea typeface="Now Bold"/>
              <a:cs typeface="Now Bold"/>
              <a:sym typeface="Now Bold"/>
            </a:endParaRPr>
          </a:p>
          <a:p>
            <a:pPr algn="l">
              <a:lnSpc>
                <a:spcPts val="3394"/>
              </a:lnSpc>
              <a:spcBef>
                <a:spcPct val="0"/>
              </a:spcBef>
            </a:pPr>
            <a:r>
              <a:rPr lang="en-US" sz="2424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Poniedziałek</a:t>
            </a:r>
            <a:r>
              <a:rPr lang="en-US" sz="2424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</a:p>
          <a:p>
            <a:pPr algn="l">
              <a:lnSpc>
                <a:spcPts val="3394"/>
              </a:lnSpc>
              <a:spcBef>
                <a:spcPct val="0"/>
              </a:spcBef>
            </a:pPr>
            <a:r>
              <a:rPr lang="en-US" sz="2424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12.00 – 19.00</a:t>
            </a:r>
          </a:p>
          <a:p>
            <a:pPr algn="l">
              <a:lnSpc>
                <a:spcPts val="3394"/>
              </a:lnSpc>
              <a:spcBef>
                <a:spcPct val="0"/>
              </a:spcBef>
            </a:pPr>
            <a:r>
              <a:rPr lang="en-US" sz="2424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Wtorek</a:t>
            </a:r>
            <a:r>
              <a:rPr lang="en-US" sz="2424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– </a:t>
            </a:r>
            <a:r>
              <a:rPr lang="en-US" sz="2424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Piątek</a:t>
            </a:r>
            <a:r>
              <a:rPr lang="en-US" sz="2424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</a:p>
          <a:p>
            <a:pPr algn="l">
              <a:lnSpc>
                <a:spcPts val="3394"/>
              </a:lnSpc>
              <a:spcBef>
                <a:spcPct val="0"/>
              </a:spcBef>
            </a:pPr>
            <a:r>
              <a:rPr lang="en-US" sz="2424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424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9.00 – 19.00</a:t>
            </a:r>
          </a:p>
          <a:p>
            <a:pPr algn="l">
              <a:lnSpc>
                <a:spcPts val="3394"/>
              </a:lnSpc>
              <a:spcBef>
                <a:spcPct val="0"/>
              </a:spcBef>
            </a:pPr>
            <a:r>
              <a:rPr lang="en-US" sz="2424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Sobota</a:t>
            </a:r>
            <a:r>
              <a:rPr lang="en-US" sz="2424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</a:p>
          <a:p>
            <a:pPr algn="l">
              <a:lnSpc>
                <a:spcPts val="3394"/>
              </a:lnSpc>
              <a:spcBef>
                <a:spcPct val="0"/>
              </a:spcBef>
            </a:pPr>
            <a:r>
              <a:rPr lang="en-US" sz="2424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424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9.00 – 15.00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10600"/>
            <a:ext cx="18288000" cy="5236410"/>
          </a:xfrm>
          <a:custGeom>
            <a:avLst/>
            <a:gdLst/>
            <a:ahLst/>
            <a:cxnLst/>
            <a:rect l="l" t="t" r="r" b="b"/>
            <a:pathLst>
              <a:path w="18288000" h="5236410">
                <a:moveTo>
                  <a:pt x="0" y="0"/>
                </a:moveTo>
                <a:lnTo>
                  <a:pt x="18288000" y="0"/>
                </a:lnTo>
                <a:lnTo>
                  <a:pt x="18288000" y="5236410"/>
                </a:lnTo>
                <a:lnTo>
                  <a:pt x="0" y="5236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41141" y="-4022811"/>
            <a:ext cx="7131368" cy="7131368"/>
          </a:xfrm>
          <a:custGeom>
            <a:avLst/>
            <a:gdLst/>
            <a:ahLst/>
            <a:cxnLst/>
            <a:rect l="l" t="t" r="r" b="b"/>
            <a:pathLst>
              <a:path w="7131368" h="7131368">
                <a:moveTo>
                  <a:pt x="0" y="0"/>
                </a:moveTo>
                <a:lnTo>
                  <a:pt x="7131368" y="0"/>
                </a:lnTo>
                <a:lnTo>
                  <a:pt x="7131368" y="7131368"/>
                </a:lnTo>
                <a:lnTo>
                  <a:pt x="0" y="71313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34395" y="1998227"/>
            <a:ext cx="13486171" cy="7650400"/>
          </a:xfrm>
          <a:custGeom>
            <a:avLst/>
            <a:gdLst/>
            <a:ahLst/>
            <a:cxnLst/>
            <a:rect l="l" t="t" r="r" b="b"/>
            <a:pathLst>
              <a:path w="13486171" h="7650400">
                <a:moveTo>
                  <a:pt x="0" y="0"/>
                </a:moveTo>
                <a:lnTo>
                  <a:pt x="13486171" y="0"/>
                </a:lnTo>
                <a:lnTo>
                  <a:pt x="13486171" y="7650400"/>
                </a:lnTo>
                <a:lnTo>
                  <a:pt x="0" y="7650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5" name="Freeform 5"/>
          <p:cNvSpPr/>
          <p:nvPr/>
        </p:nvSpPr>
        <p:spPr>
          <a:xfrm>
            <a:off x="-4860153" y="4686300"/>
            <a:ext cx="7131368" cy="7131368"/>
          </a:xfrm>
          <a:custGeom>
            <a:avLst/>
            <a:gdLst/>
            <a:ahLst/>
            <a:cxnLst/>
            <a:rect l="l" t="t" r="r" b="b"/>
            <a:pathLst>
              <a:path w="7131368" h="7131368">
                <a:moveTo>
                  <a:pt x="0" y="0"/>
                </a:moveTo>
                <a:lnTo>
                  <a:pt x="7131368" y="0"/>
                </a:lnTo>
                <a:lnTo>
                  <a:pt x="7131368" y="7131368"/>
                </a:lnTo>
                <a:lnTo>
                  <a:pt x="0" y="71313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069393" y="3013307"/>
            <a:ext cx="12216173" cy="417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7"/>
              </a:lnSpc>
            </a:pPr>
            <a:endParaRPr lang="en-US" sz="2400" dirty="0">
              <a:solidFill>
                <a:srgbClr val="054189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4775238" y="-1632911"/>
            <a:ext cx="10052481" cy="10052481"/>
          </a:xfrm>
          <a:custGeom>
            <a:avLst/>
            <a:gdLst/>
            <a:ahLst/>
            <a:cxnLst/>
            <a:rect l="l" t="t" r="r" b="b"/>
            <a:pathLst>
              <a:path w="10052481" h="10052481">
                <a:moveTo>
                  <a:pt x="0" y="0"/>
                </a:moveTo>
                <a:lnTo>
                  <a:pt x="10052481" y="0"/>
                </a:lnTo>
                <a:lnTo>
                  <a:pt x="10052481" y="10052481"/>
                </a:lnTo>
                <a:lnTo>
                  <a:pt x="0" y="100524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284287" y="500622"/>
            <a:ext cx="9719425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4"/>
              </a:lnSpc>
            </a:pPr>
            <a:r>
              <a:rPr lang="pl-PL" sz="5995" b="1" dirty="0">
                <a:solidFill>
                  <a:schemeClr val="bg1">
                    <a:lumMod val="95000"/>
                  </a:schemeClr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IBUK Libra</a:t>
            </a:r>
            <a:endParaRPr lang="en-US" sz="5995" b="1" dirty="0">
              <a:solidFill>
                <a:schemeClr val="bg1">
                  <a:lumMod val="95000"/>
                </a:schemeClr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DD5A694-7D85-4E60-9985-12DBF2941F3A}"/>
              </a:ext>
            </a:extLst>
          </p:cNvPr>
          <p:cNvSpPr txBox="1"/>
          <p:nvPr/>
        </p:nvSpPr>
        <p:spPr>
          <a:xfrm>
            <a:off x="2743200" y="2321495"/>
            <a:ext cx="1272540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IBUK Libra </a:t>
            </a:r>
            <a:r>
              <a:rPr lang="pl-PL" sz="2400" b="0" i="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to największa w Polsce czytelnia on-line podręczników akademickich i książek naukowych</a:t>
            </a:r>
            <a:r>
              <a:rPr lang="pl-PL" sz="2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pl-PL" sz="2400" b="0" i="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w języku polskim. Znajdziesz tutaj elektroniczne wersje książek z różnych dziedzin nauki, opublikowanych przez czołowych polskich wydawców.</a:t>
            </a:r>
            <a:endParaRPr lang="pl-PL" sz="2400" dirty="0">
              <a:solidFill>
                <a:schemeClr val="bg1">
                  <a:lumMod val="95000"/>
                </a:schemeClr>
              </a:solidFill>
              <a:effectLst/>
              <a:latin typeface="+mj-lt"/>
            </a:endParaRPr>
          </a:p>
          <a:p>
            <a:r>
              <a:rPr lang="pl-PL" sz="2400" b="0" i="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Dostęp do platformy </a:t>
            </a:r>
            <a:r>
              <a:rPr lang="pl-PL" sz="2400" b="1" i="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IBUK</a:t>
            </a:r>
            <a:r>
              <a:rPr lang="pl-PL" sz="2400" b="0" i="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 możliwy jest na dwa sposoby:</a:t>
            </a:r>
          </a:p>
          <a:p>
            <a:endParaRPr lang="pl-PL" sz="2400" dirty="0">
              <a:solidFill>
                <a:schemeClr val="bg1">
                  <a:lumMod val="95000"/>
                </a:schemeClr>
              </a:solidFill>
              <a:effectLst/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2400" b="0" i="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z wszystkich komputerów w sieci uniwersyteckiej </a:t>
            </a:r>
            <a:endParaRPr lang="pl-PL" sz="24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r>
              <a:rPr lang="pl-PL" sz="2400" b="0" i="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(bez dodatkowego logowania),</a:t>
            </a:r>
          </a:p>
          <a:p>
            <a:endParaRPr lang="pl-PL" sz="2400" dirty="0">
              <a:solidFill>
                <a:schemeClr val="bg1">
                  <a:lumMod val="95000"/>
                </a:schemeClr>
              </a:solidFill>
              <a:effectLst/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2400" b="0" i="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z komputerów domowych i urządzeń mobilnych.</a:t>
            </a:r>
          </a:p>
          <a:p>
            <a:endParaRPr lang="pl-PL" sz="24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r>
              <a:rPr lang="pl-PL" sz="2400" b="0" i="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Założenie osobistego konta w serwisie </a:t>
            </a:r>
            <a:r>
              <a:rPr lang="pl-PL" sz="2400" b="1" i="0" dirty="0" err="1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myIBUK</a:t>
            </a:r>
            <a:r>
              <a:rPr lang="pl-PL" sz="2400" b="0" i="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 umożliwia korzystanie </a:t>
            </a:r>
            <a:endParaRPr lang="pl-PL" sz="2400" dirty="0">
              <a:solidFill>
                <a:schemeClr val="bg1">
                  <a:lumMod val="95000"/>
                </a:schemeClr>
              </a:solidFill>
              <a:effectLst/>
              <a:latin typeface="+mj-lt"/>
            </a:endParaRPr>
          </a:p>
          <a:p>
            <a:r>
              <a:rPr lang="pl-PL" sz="2400" b="0" i="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z zaawansowanych funkcji pracy z tekstem: wyszukiwanie wewnątrztekstowe, dodawanie zakładek, zaznaczanie fragmentów tekstu, wprowadzanie własnych notatek i przeprowadzenie innych operacji, a także czytanie publikacji na urządzeniach mobilnych.</a:t>
            </a:r>
          </a:p>
          <a:p>
            <a:endParaRPr lang="pl-PL" sz="2400" b="0" i="0" dirty="0">
              <a:solidFill>
                <a:schemeClr val="bg1">
                  <a:lumMod val="95000"/>
                </a:schemeClr>
              </a:solidFill>
              <a:effectLst/>
              <a:latin typeface="+mj-lt"/>
            </a:endParaRPr>
          </a:p>
          <a:p>
            <a:r>
              <a:rPr lang="pl-PL" sz="2400" b="0" i="0" dirty="0">
                <a:solidFill>
                  <a:schemeClr val="bg1"/>
                </a:solidFill>
                <a:effectLst/>
                <a:latin typeface="+mj-lt"/>
              </a:rPr>
              <a:t>Zachęcamy do korzystania z serwisu IBUK Libra. Wyszukiwanie dostępnych publikacji możliwe jest poprzez katalog biblioteczny </a:t>
            </a:r>
            <a:r>
              <a:rPr lang="pl-PL" sz="2400" b="1" i="0" dirty="0">
                <a:solidFill>
                  <a:schemeClr val="bg1"/>
                </a:solidFill>
                <a:effectLst/>
                <a:latin typeface="+mj-lt"/>
              </a:rPr>
              <a:t>INTEGRO </a:t>
            </a:r>
            <a:r>
              <a:rPr lang="pl-PL" sz="2400" b="0" i="0" dirty="0">
                <a:solidFill>
                  <a:schemeClr val="bg1"/>
                </a:solidFill>
                <a:effectLst/>
                <a:latin typeface="+mj-lt"/>
              </a:rPr>
              <a:t>lub bezpośredni dostęp </a:t>
            </a:r>
            <a:r>
              <a:rPr lang="pl-PL" sz="2400" b="1" i="0" u="none" strike="noStrike" dirty="0">
                <a:solidFill>
                  <a:schemeClr val="bg1"/>
                </a:solidFill>
                <a:effectLst/>
                <a:latin typeface="+mj-lt"/>
                <a:hlinkClick r:id="rId12" tooltip="ten odnośnik otworzy się w nowej karci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Bazy IBUK Libra</a:t>
            </a:r>
            <a:r>
              <a:rPr lang="pl-PL" sz="2400" b="0" i="0" dirty="0">
                <a:solidFill>
                  <a:schemeClr val="bg1"/>
                </a:solidFill>
                <a:effectLst/>
                <a:latin typeface="+mj-lt"/>
              </a:rPr>
              <a:t> na stronie Biblioteki Uniwersyteckiej.</a:t>
            </a:r>
            <a:endParaRPr lang="pl-PL" sz="2400" dirty="0">
              <a:solidFill>
                <a:schemeClr val="bg1"/>
              </a:solidFill>
              <a:effectLst/>
              <a:latin typeface="+mj-lt"/>
            </a:endParaRPr>
          </a:p>
          <a:p>
            <a:endParaRPr lang="pl-PL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6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11689" y="-5565610"/>
            <a:ext cx="10105788" cy="10105788"/>
          </a:xfrm>
          <a:custGeom>
            <a:avLst/>
            <a:gdLst/>
            <a:ahLst/>
            <a:cxnLst/>
            <a:rect l="l" t="t" r="r" b="b"/>
            <a:pathLst>
              <a:path w="10105788" h="10105788">
                <a:moveTo>
                  <a:pt x="0" y="0"/>
                </a:moveTo>
                <a:lnTo>
                  <a:pt x="10105788" y="0"/>
                </a:lnTo>
                <a:lnTo>
                  <a:pt x="10105788" y="10105788"/>
                </a:lnTo>
                <a:lnTo>
                  <a:pt x="0" y="10105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917478" y="4417496"/>
            <a:ext cx="10105788" cy="10105788"/>
          </a:xfrm>
          <a:custGeom>
            <a:avLst/>
            <a:gdLst/>
            <a:ahLst/>
            <a:cxnLst/>
            <a:rect l="l" t="t" r="r" b="b"/>
            <a:pathLst>
              <a:path w="10105788" h="10105788">
                <a:moveTo>
                  <a:pt x="0" y="0"/>
                </a:moveTo>
                <a:lnTo>
                  <a:pt x="10105788" y="0"/>
                </a:lnTo>
                <a:lnTo>
                  <a:pt x="10105788" y="10105788"/>
                </a:lnTo>
                <a:lnTo>
                  <a:pt x="0" y="10105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6358361" y="4417496"/>
            <a:ext cx="10349916" cy="10349916"/>
          </a:xfrm>
          <a:custGeom>
            <a:avLst/>
            <a:gdLst/>
            <a:ahLst/>
            <a:cxnLst/>
            <a:rect l="l" t="t" r="r" b="b"/>
            <a:pathLst>
              <a:path w="10349916" h="10349916">
                <a:moveTo>
                  <a:pt x="0" y="0"/>
                </a:moveTo>
                <a:lnTo>
                  <a:pt x="10349916" y="0"/>
                </a:lnTo>
                <a:lnTo>
                  <a:pt x="10349916" y="10349916"/>
                </a:lnTo>
                <a:lnTo>
                  <a:pt x="0" y="10349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891512" y="301497"/>
            <a:ext cx="3278633" cy="3278633"/>
          </a:xfrm>
          <a:custGeom>
            <a:avLst/>
            <a:gdLst/>
            <a:ahLst/>
            <a:cxnLst/>
            <a:rect l="l" t="t" r="r" b="b"/>
            <a:pathLst>
              <a:path w="3278633" h="3278633">
                <a:moveTo>
                  <a:pt x="0" y="0"/>
                </a:moveTo>
                <a:lnTo>
                  <a:pt x="3278633" y="0"/>
                </a:lnTo>
                <a:lnTo>
                  <a:pt x="3278633" y="3278633"/>
                </a:lnTo>
                <a:lnTo>
                  <a:pt x="0" y="32786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789256" y="-1019785"/>
            <a:ext cx="3278633" cy="3278633"/>
          </a:xfrm>
          <a:custGeom>
            <a:avLst/>
            <a:gdLst/>
            <a:ahLst/>
            <a:cxnLst/>
            <a:rect l="l" t="t" r="r" b="b"/>
            <a:pathLst>
              <a:path w="3278633" h="3278633">
                <a:moveTo>
                  <a:pt x="0" y="0"/>
                </a:moveTo>
                <a:lnTo>
                  <a:pt x="3278633" y="0"/>
                </a:lnTo>
                <a:lnTo>
                  <a:pt x="3278633" y="3278633"/>
                </a:lnTo>
                <a:lnTo>
                  <a:pt x="0" y="32786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1940813"/>
            <a:ext cx="15502129" cy="5255415"/>
          </a:xfrm>
          <a:custGeom>
            <a:avLst/>
            <a:gdLst/>
            <a:ahLst/>
            <a:cxnLst/>
            <a:rect l="l" t="t" r="r" b="b"/>
            <a:pathLst>
              <a:path w="15502129" h="5255415">
                <a:moveTo>
                  <a:pt x="0" y="0"/>
                </a:moveTo>
                <a:lnTo>
                  <a:pt x="15502129" y="0"/>
                </a:lnTo>
                <a:lnTo>
                  <a:pt x="15502129" y="5255415"/>
                </a:lnTo>
                <a:lnTo>
                  <a:pt x="0" y="52554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376586" y="-285750"/>
            <a:ext cx="8975994" cy="2703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91"/>
              </a:lnSpc>
            </a:pPr>
            <a:r>
              <a:rPr lang="en-US" sz="7779" b="1" u="sng" dirty="0">
                <a:solidFill>
                  <a:schemeClr val="bg1">
                    <a:lumMod val="95000"/>
                  </a:schemeClr>
                </a:solidFill>
                <a:latin typeface="Open Sans Bold"/>
                <a:ea typeface="Open Sans Bold"/>
                <a:cs typeface="Open Sans Bold"/>
                <a:sym typeface="Open Sans Bold"/>
                <a:hlinkClick r:id="rId10" tooltip="https://omega.uniwersytetradom.pl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BAZA WIEDZY</a:t>
            </a:r>
          </a:p>
          <a:p>
            <a:pPr algn="ctr">
              <a:lnSpc>
                <a:spcPts val="10891"/>
              </a:lnSpc>
            </a:pPr>
            <a:endParaRPr lang="en-US" sz="7779" b="1" u="sng" dirty="0">
              <a:solidFill>
                <a:srgbClr val="0000FF"/>
              </a:solidFill>
              <a:latin typeface="Open Sans Bold"/>
              <a:ea typeface="Open Sans Bold"/>
              <a:cs typeface="Open Sans Bold"/>
              <a:sym typeface="Open Sans Bold"/>
              <a:hlinkClick r:id="rId10" tooltip="https://omega.uniwersytetradom.pl/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28700" y="4214975"/>
            <a:ext cx="15502129" cy="5255415"/>
          </a:xfrm>
          <a:custGeom>
            <a:avLst/>
            <a:gdLst/>
            <a:ahLst/>
            <a:cxnLst/>
            <a:rect l="l" t="t" r="r" b="b"/>
            <a:pathLst>
              <a:path w="15502129" h="5255415">
                <a:moveTo>
                  <a:pt x="0" y="0"/>
                </a:moveTo>
                <a:lnTo>
                  <a:pt x="15502129" y="0"/>
                </a:lnTo>
                <a:lnTo>
                  <a:pt x="15502129" y="5255415"/>
                </a:lnTo>
                <a:lnTo>
                  <a:pt x="0" y="52554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08167" y="2932608"/>
            <a:ext cx="14912833" cy="546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9"/>
              </a:lnSpc>
            </a:pPr>
            <a:r>
              <a:rPr lang="en-US" sz="2613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Baza Wiedzy Uniwersytetu Radomskiego im. Kazimierza Pułaskiego jest miejscem ewidencji, archiwizacji i upowszechniania dorobku naukowego i dydaktycznego pracowników oraz doktorantów URad. </a:t>
            </a:r>
          </a:p>
          <a:p>
            <a:pPr algn="ctr">
              <a:lnSpc>
                <a:spcPts val="3659"/>
              </a:lnSpc>
            </a:pPr>
            <a:r>
              <a:rPr lang="en-US" sz="2613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</a:p>
          <a:p>
            <a:pPr algn="ctr">
              <a:lnSpc>
                <a:spcPts val="3659"/>
              </a:lnSpc>
            </a:pPr>
            <a:endParaRPr lang="en-US" sz="2613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  <a:p>
            <a:pPr algn="ctr">
              <a:lnSpc>
                <a:spcPts val="3659"/>
              </a:lnSpc>
            </a:pPr>
            <a:r>
              <a:rPr lang="en-US" sz="2613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Baza Wiedzy gromadzi informacje o artykułach, monografiach, rozdziałach z monografii, materiałach pokonferencyjnych i innych osiągnięciach pracowników i doktorantów URad. Portal prezentuje indywidualne profile naukowe pracowników, gdzie oprócz publikacji widoczna jest aktywność zawodowa, cytowania publikacji z baz Web of Science, Scopus, Google Scholar oraz Indeks Hirscha. </a:t>
            </a:r>
          </a:p>
          <a:p>
            <a:pPr algn="ctr">
              <a:lnSpc>
                <a:spcPts val="3659"/>
              </a:lnSpc>
            </a:pPr>
            <a:endParaRPr lang="en-US" sz="2613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  <a:p>
            <a:pPr algn="ctr">
              <a:lnSpc>
                <a:spcPts val="3659"/>
              </a:lnSpc>
            </a:pPr>
            <a:endParaRPr lang="en-US" sz="2613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6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392879" y="886675"/>
            <a:ext cx="13034969" cy="9400325"/>
          </a:xfrm>
          <a:custGeom>
            <a:avLst/>
            <a:gdLst/>
            <a:ahLst/>
            <a:cxnLst/>
            <a:rect l="l" t="t" r="r" b="b"/>
            <a:pathLst>
              <a:path w="10497760" h="9400325">
                <a:moveTo>
                  <a:pt x="0" y="0"/>
                </a:moveTo>
                <a:lnTo>
                  <a:pt x="10497760" y="0"/>
                </a:lnTo>
                <a:lnTo>
                  <a:pt x="10497760" y="9400325"/>
                </a:lnTo>
                <a:lnTo>
                  <a:pt x="0" y="94003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173064" y="2474269"/>
            <a:ext cx="11399936" cy="71744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1214" lvl="2" indent="-170405" algn="l">
              <a:lnSpc>
                <a:spcPts val="3273"/>
              </a:lnSpc>
            </a:pPr>
            <a:r>
              <a:rPr lang="pl-PL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Budynek Biblioteki Uniwersyteckiej jest przystosowany </a:t>
            </a:r>
            <a:r>
              <a:rPr lang="pl-PL" sz="24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architektonicznie </a:t>
            </a:r>
          </a:p>
          <a:p>
            <a:pPr marL="511214" lvl="2" indent="-170405" algn="l">
              <a:lnSpc>
                <a:spcPts val="3273"/>
              </a:lnSpc>
            </a:pPr>
            <a:r>
              <a:rPr lang="pl-PL" sz="24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 </a:t>
            </a:r>
            <a:r>
              <a:rPr lang="pl-PL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sprzętowo do obsługi osób z różnego rodzaju niepełnosprawnościami: </a:t>
            </a:r>
          </a:p>
          <a:p>
            <a:pPr marL="683709" lvl="2" indent="-342900" algn="l">
              <a:lnSpc>
                <a:spcPts val="3273"/>
              </a:lnSpc>
              <a:buFontTx/>
              <a:buChar char="-"/>
            </a:pPr>
            <a:r>
              <a:rPr lang="pl-PL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miejsca parkingowe dla pojazdów osób z niepełnosprawnościami, </a:t>
            </a:r>
          </a:p>
          <a:p>
            <a:pPr marL="683709" lvl="2" indent="-342900" algn="l">
              <a:lnSpc>
                <a:spcPts val="3273"/>
              </a:lnSpc>
              <a:buFontTx/>
              <a:buChar char="-"/>
            </a:pPr>
            <a:r>
              <a:rPr lang="pl-PL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podjazd dla osób poruszających się na wózkach, </a:t>
            </a:r>
          </a:p>
          <a:p>
            <a:pPr marL="683709" lvl="2" indent="-342900" algn="l">
              <a:lnSpc>
                <a:spcPts val="3273"/>
              </a:lnSpc>
              <a:buFontTx/>
              <a:buChar char="-"/>
            </a:pPr>
            <a:r>
              <a:rPr lang="pl-PL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winda wewnętrzna, </a:t>
            </a:r>
          </a:p>
          <a:p>
            <a:pPr marL="683709" lvl="2" indent="-342900" algn="l">
              <a:lnSpc>
                <a:spcPts val="3273"/>
              </a:lnSpc>
              <a:buFontTx/>
              <a:buChar char="-"/>
            </a:pPr>
            <a:r>
              <a:rPr lang="pl-PL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napisy informacyjne w alfabecie Braille’a </a:t>
            </a:r>
          </a:p>
          <a:p>
            <a:pPr marL="683709" lvl="2" indent="-342900" algn="l">
              <a:lnSpc>
                <a:spcPts val="3273"/>
              </a:lnSpc>
              <a:buFontTx/>
              <a:buChar char="-"/>
            </a:pPr>
            <a:r>
              <a:rPr lang="pl-PL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toaleta przystosowana dla osób z niepełnosprawnościami, </a:t>
            </a:r>
          </a:p>
          <a:p>
            <a:pPr marL="683709" lvl="2" indent="-342900" algn="l">
              <a:lnSpc>
                <a:spcPts val="3273"/>
              </a:lnSpc>
              <a:buFontTx/>
              <a:buChar char="-"/>
            </a:pPr>
            <a:r>
              <a:rPr lang="pl-PL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dostęp do stanowisk wyposażonych w specjalistyczny sprzęt wspomagający ułatwiający korzystanie z komputera oraz zasobów bibliotecznych </a:t>
            </a:r>
          </a:p>
          <a:p>
            <a:pPr marL="340809" lvl="2" algn="l">
              <a:lnSpc>
                <a:spcPts val="3273"/>
              </a:lnSpc>
            </a:pPr>
            <a:endParaRPr lang="pl-PL" sz="2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340809" lvl="2" algn="l">
              <a:lnSpc>
                <a:spcPts val="3273"/>
              </a:lnSpc>
            </a:pPr>
            <a:r>
              <a:rPr lang="pl-PL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Stanowiska ze sprzętem specjalistycznym znajdują się: </a:t>
            </a:r>
          </a:p>
          <a:p>
            <a:pPr marL="683709" lvl="2" indent="-342900" algn="l">
              <a:lnSpc>
                <a:spcPts val="3273"/>
              </a:lnSpc>
              <a:buFont typeface="Arial" panose="020B0604020202020204" pitchFamily="34" charset="0"/>
              <a:buChar char="•"/>
            </a:pPr>
            <a:r>
              <a:rPr lang="pl-PL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 Pokojach Cichej Nauki w Czytelni Książek i Czasopism </a:t>
            </a:r>
            <a:r>
              <a:rPr lang="pl-PL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- stanowiska </a:t>
            </a:r>
          </a:p>
          <a:p>
            <a:pPr marL="683709" lvl="2" indent="-342900" algn="l">
              <a:lnSpc>
                <a:spcPts val="3273"/>
              </a:lnSpc>
              <a:buFont typeface="Arial" panose="020B0604020202020204" pitchFamily="34" charset="0"/>
              <a:buChar char="•"/>
            </a:pPr>
            <a:r>
              <a:rPr lang="pl-PL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dla osób niewidomych i słabowidzących </a:t>
            </a:r>
          </a:p>
          <a:p>
            <a:pPr marL="683709" lvl="2" indent="-342900" algn="l">
              <a:lnSpc>
                <a:spcPts val="3273"/>
              </a:lnSpc>
              <a:buFont typeface="Arial" panose="020B0604020202020204" pitchFamily="34" charset="0"/>
              <a:buChar char="•"/>
            </a:pPr>
            <a:r>
              <a:rPr lang="pl-PL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 Czytelni Książek i Czasopism oraz Czytelni Internetowej </a:t>
            </a:r>
            <a:r>
              <a:rPr lang="pl-PL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– stanowiska</a:t>
            </a:r>
          </a:p>
          <a:p>
            <a:pPr marL="683709" lvl="2" indent="-342900" algn="l">
              <a:lnSpc>
                <a:spcPts val="3273"/>
              </a:lnSpc>
              <a:buFont typeface="Arial" panose="020B0604020202020204" pitchFamily="34" charset="0"/>
              <a:buChar char="•"/>
            </a:pPr>
            <a:r>
              <a:rPr lang="pl-PL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dla osób z niepełnosprawnością ruchową.</a:t>
            </a:r>
          </a:p>
          <a:p>
            <a:pPr marL="340809" lvl="2" algn="l">
              <a:lnSpc>
                <a:spcPts val="3273"/>
              </a:lnSpc>
            </a:pPr>
            <a:r>
              <a:rPr lang="pl-PL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Szczegółowe informacje znajdują się na stronie internetowej Biblioteki</a:t>
            </a:r>
          </a:p>
          <a:p>
            <a:pPr marL="340809" lvl="2" algn="l">
              <a:lnSpc>
                <a:spcPts val="3273"/>
              </a:lnSpc>
            </a:pPr>
            <a:r>
              <a:rPr lang="pl-PL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w zakładce </a:t>
            </a:r>
            <a:r>
              <a:rPr lang="pl-PL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BIBLIOTEKA BEZ BARIER</a:t>
            </a:r>
            <a:endParaRPr lang="en-US" sz="2236" b="1" dirty="0">
              <a:solidFill>
                <a:schemeClr val="bg1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454353" y="891645"/>
            <a:ext cx="4440767" cy="4554335"/>
          </a:xfrm>
          <a:custGeom>
            <a:avLst/>
            <a:gdLst/>
            <a:ahLst/>
            <a:cxnLst/>
            <a:rect l="l" t="t" r="r" b="b"/>
            <a:pathLst>
              <a:path w="7479715" h="4554335">
                <a:moveTo>
                  <a:pt x="0" y="0"/>
                </a:moveTo>
                <a:lnTo>
                  <a:pt x="7479715" y="0"/>
                </a:lnTo>
                <a:lnTo>
                  <a:pt x="7479715" y="4554335"/>
                </a:lnTo>
                <a:lnTo>
                  <a:pt x="0" y="45543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856686" y="1111412"/>
            <a:ext cx="4011930" cy="4114800"/>
          </a:xfrm>
          <a:custGeom>
            <a:avLst/>
            <a:gdLst/>
            <a:ahLst/>
            <a:cxnLst/>
            <a:rect l="l" t="t" r="r" b="b"/>
            <a:pathLst>
              <a:path w="4011930" h="4114800">
                <a:moveTo>
                  <a:pt x="0" y="0"/>
                </a:moveTo>
                <a:lnTo>
                  <a:pt x="4011930" y="0"/>
                </a:lnTo>
                <a:lnTo>
                  <a:pt x="40119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20" b="-20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98336" y="1107273"/>
            <a:ext cx="10092304" cy="1228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60"/>
              </a:lnSpc>
            </a:pPr>
            <a:r>
              <a:rPr lang="en-US" sz="6400" b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BIBLIOTEKA BEZ BARIER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6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98271" y="1370681"/>
            <a:ext cx="12197860" cy="8449101"/>
          </a:xfrm>
          <a:custGeom>
            <a:avLst/>
            <a:gdLst/>
            <a:ahLst/>
            <a:cxnLst/>
            <a:rect l="l" t="t" r="r" b="b"/>
            <a:pathLst>
              <a:path w="12197860" h="8449101">
                <a:moveTo>
                  <a:pt x="0" y="0"/>
                </a:moveTo>
                <a:lnTo>
                  <a:pt x="12197860" y="0"/>
                </a:lnTo>
                <a:lnTo>
                  <a:pt x="12197860" y="8449101"/>
                </a:lnTo>
                <a:lnTo>
                  <a:pt x="0" y="84491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585950" y="4206733"/>
            <a:ext cx="7693546" cy="7693546"/>
          </a:xfrm>
          <a:custGeom>
            <a:avLst/>
            <a:gdLst/>
            <a:ahLst/>
            <a:cxnLst/>
            <a:rect l="l" t="t" r="r" b="b"/>
            <a:pathLst>
              <a:path w="7693546" h="7693546">
                <a:moveTo>
                  <a:pt x="0" y="0"/>
                </a:moveTo>
                <a:lnTo>
                  <a:pt x="7693546" y="0"/>
                </a:lnTo>
                <a:lnTo>
                  <a:pt x="7693546" y="7693546"/>
                </a:lnTo>
                <a:lnTo>
                  <a:pt x="0" y="76935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82203" y="534038"/>
            <a:ext cx="7250786" cy="1065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96"/>
              </a:lnSpc>
            </a:pPr>
            <a:r>
              <a:rPr lang="en-US" sz="7996" b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Biblioteka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223961" y="2100473"/>
            <a:ext cx="11257484" cy="8883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00"/>
              </a:lnSpc>
            </a:pPr>
            <a:r>
              <a:rPr lang="en-US" sz="360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W Bibliotece Uniwersyteckiej prezentujemy:</a:t>
            </a:r>
          </a:p>
          <a:p>
            <a:pPr algn="just">
              <a:lnSpc>
                <a:spcPts val="5400"/>
              </a:lnSpc>
            </a:pPr>
            <a:endParaRPr lang="en-US" sz="360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marL="434340" lvl="1" indent="-217170" algn="just">
              <a:lnSpc>
                <a:spcPts val="540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stałą Galerię KREART, w której zgromadzono obrazy, grafiki, rzeźby i rysunki wykonane przez studentów Wydziału Sztuki Uniwersytetu, </a:t>
            </a:r>
          </a:p>
          <a:p>
            <a:pPr marL="434340" lvl="1" indent="-217170" algn="just">
              <a:lnSpc>
                <a:spcPts val="540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stałą ekspozycję promującą wydziały URad.,</a:t>
            </a:r>
          </a:p>
          <a:p>
            <a:pPr marL="434340" lvl="1" indent="-217170" algn="just">
              <a:lnSpc>
                <a:spcPts val="540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dzieła sztuki polskich i światowej sławy artystów,</a:t>
            </a:r>
          </a:p>
          <a:p>
            <a:pPr marL="434340" lvl="1" indent="-217170" algn="just">
              <a:lnSpc>
                <a:spcPts val="540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wystawy czasowe o różnej tematyce.</a:t>
            </a:r>
          </a:p>
          <a:p>
            <a:pPr marL="434340" lvl="1" indent="-217170" algn="just">
              <a:lnSpc>
                <a:spcPts val="5400"/>
              </a:lnSpc>
            </a:pPr>
            <a:endParaRPr lang="en-US" sz="360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marL="434340" lvl="1" indent="-217170" algn="just">
              <a:lnSpc>
                <a:spcPts val="5400"/>
              </a:lnSpc>
            </a:pPr>
            <a:endParaRPr lang="en-US" sz="360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marL="434340" lvl="1" indent="-217170" algn="just">
              <a:lnSpc>
                <a:spcPts val="5400"/>
              </a:lnSpc>
            </a:pPr>
            <a:endParaRPr lang="en-US" sz="360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marL="434340" lvl="1" indent="-217170" algn="just">
              <a:lnSpc>
                <a:spcPts val="5400"/>
              </a:lnSpc>
            </a:pPr>
            <a:endParaRPr lang="en-US" sz="360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marL="434340" lvl="1" indent="-217170" algn="just">
              <a:lnSpc>
                <a:spcPts val="5400"/>
              </a:lnSpc>
            </a:pPr>
            <a:endParaRPr lang="en-US" sz="3600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301890" y="-3383389"/>
            <a:ext cx="8695311" cy="8695311"/>
          </a:xfrm>
          <a:custGeom>
            <a:avLst/>
            <a:gdLst/>
            <a:ahLst/>
            <a:cxnLst/>
            <a:rect l="l" t="t" r="r" b="b"/>
            <a:pathLst>
              <a:path w="8695311" h="8695311">
                <a:moveTo>
                  <a:pt x="0" y="0"/>
                </a:moveTo>
                <a:lnTo>
                  <a:pt x="8695311" y="0"/>
                </a:lnTo>
                <a:lnTo>
                  <a:pt x="8695311" y="8695311"/>
                </a:lnTo>
                <a:lnTo>
                  <a:pt x="0" y="86953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74084" y="4374132"/>
            <a:ext cx="4825911" cy="4114800"/>
          </a:xfrm>
          <a:custGeom>
            <a:avLst/>
            <a:gdLst/>
            <a:ahLst/>
            <a:cxnLst/>
            <a:rect l="l" t="t" r="r" b="b"/>
            <a:pathLst>
              <a:path w="4825911" h="4114800">
                <a:moveTo>
                  <a:pt x="0" y="0"/>
                </a:moveTo>
                <a:lnTo>
                  <a:pt x="4825911" y="0"/>
                </a:lnTo>
                <a:lnTo>
                  <a:pt x="48259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81" b="-8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59456" y="5484211"/>
            <a:ext cx="8695311" cy="8695311"/>
          </a:xfrm>
          <a:custGeom>
            <a:avLst/>
            <a:gdLst/>
            <a:ahLst/>
            <a:cxnLst/>
            <a:rect l="l" t="t" r="r" b="b"/>
            <a:pathLst>
              <a:path w="8695311" h="8695311">
                <a:moveTo>
                  <a:pt x="0" y="0"/>
                </a:moveTo>
                <a:lnTo>
                  <a:pt x="8695311" y="0"/>
                </a:lnTo>
                <a:lnTo>
                  <a:pt x="8695311" y="8695311"/>
                </a:lnTo>
                <a:lnTo>
                  <a:pt x="0" y="86953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6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70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891067" y="415640"/>
            <a:ext cx="6807200" cy="1837049"/>
            <a:chOff x="0" y="0"/>
            <a:chExt cx="9076267" cy="2449399"/>
          </a:xfrm>
        </p:grpSpPr>
        <p:sp>
          <p:nvSpPr>
            <p:cNvPr id="5" name="Freeform 5"/>
            <p:cNvSpPr/>
            <p:nvPr/>
          </p:nvSpPr>
          <p:spPr>
            <a:xfrm>
              <a:off x="16891" y="16891"/>
              <a:ext cx="9042400" cy="2415540"/>
            </a:xfrm>
            <a:custGeom>
              <a:avLst/>
              <a:gdLst/>
              <a:ahLst/>
              <a:cxnLst/>
              <a:rect l="l" t="t" r="r" b="b"/>
              <a:pathLst>
                <a:path w="9042400" h="2415540">
                  <a:moveTo>
                    <a:pt x="0" y="0"/>
                  </a:moveTo>
                  <a:lnTo>
                    <a:pt x="9042400" y="0"/>
                  </a:lnTo>
                  <a:lnTo>
                    <a:pt x="9042400" y="2415540"/>
                  </a:lnTo>
                  <a:lnTo>
                    <a:pt x="0" y="241554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9076182" cy="2449322"/>
            </a:xfrm>
            <a:custGeom>
              <a:avLst/>
              <a:gdLst/>
              <a:ahLst/>
              <a:cxnLst/>
              <a:rect l="l" t="t" r="r" b="b"/>
              <a:pathLst>
                <a:path w="9076182" h="2449322">
                  <a:moveTo>
                    <a:pt x="16891" y="0"/>
                  </a:moveTo>
                  <a:lnTo>
                    <a:pt x="9059291" y="0"/>
                  </a:lnTo>
                  <a:cubicBezTo>
                    <a:pt x="9068689" y="0"/>
                    <a:pt x="9076182" y="7620"/>
                    <a:pt x="9076182" y="16891"/>
                  </a:cubicBezTo>
                  <a:lnTo>
                    <a:pt x="9076182" y="2432431"/>
                  </a:lnTo>
                  <a:cubicBezTo>
                    <a:pt x="9076182" y="2441829"/>
                    <a:pt x="9068562" y="2449322"/>
                    <a:pt x="9059291" y="2449322"/>
                  </a:cubicBezTo>
                  <a:lnTo>
                    <a:pt x="16891" y="2449322"/>
                  </a:lnTo>
                  <a:cubicBezTo>
                    <a:pt x="7493" y="2449322"/>
                    <a:pt x="0" y="2441702"/>
                    <a:pt x="0" y="2432431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2432431"/>
                  </a:lnTo>
                  <a:lnTo>
                    <a:pt x="16891" y="2432431"/>
                  </a:lnTo>
                  <a:lnTo>
                    <a:pt x="16891" y="2415540"/>
                  </a:lnTo>
                  <a:lnTo>
                    <a:pt x="9059291" y="2415540"/>
                  </a:lnTo>
                  <a:lnTo>
                    <a:pt x="9059291" y="2432431"/>
                  </a:lnTo>
                  <a:lnTo>
                    <a:pt x="9042400" y="2432431"/>
                  </a:lnTo>
                  <a:lnTo>
                    <a:pt x="9042400" y="16891"/>
                  </a:lnTo>
                  <a:lnTo>
                    <a:pt x="9059291" y="16891"/>
                  </a:lnTo>
                  <a:lnTo>
                    <a:pt x="905929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4023798" y="1906098"/>
            <a:ext cx="10830175" cy="1376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97"/>
              </a:lnSpc>
            </a:pPr>
            <a:r>
              <a:rPr lang="en-US" sz="8997" b="1">
                <a:solidFill>
                  <a:srgbClr val="07396D"/>
                </a:solidFill>
                <a:latin typeface="Now Bold"/>
                <a:ea typeface="Now Bold"/>
                <a:cs typeface="Now Bold"/>
                <a:sym typeface="Now Bold"/>
              </a:rPr>
              <a:t>Dziękuję za uwagę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558792" y="3354714"/>
            <a:ext cx="11126949" cy="4102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3"/>
              </a:lnSpc>
            </a:pPr>
            <a:r>
              <a:rPr lang="en-US" sz="3594" b="1" dirty="0" err="1">
                <a:solidFill>
                  <a:srgbClr val="07396D"/>
                </a:solidFill>
                <a:latin typeface="Now Bold"/>
                <a:ea typeface="Now Bold"/>
                <a:cs typeface="Now Bold"/>
                <a:sym typeface="Now Bold"/>
              </a:rPr>
              <a:t>Zapraszamy</a:t>
            </a:r>
            <a:r>
              <a:rPr lang="en-US" sz="3594" b="1" dirty="0">
                <a:solidFill>
                  <a:srgbClr val="07396D"/>
                </a:solidFill>
                <a:latin typeface="Now Bold"/>
                <a:ea typeface="Now Bold"/>
                <a:cs typeface="Now Bold"/>
                <a:sym typeface="Now Bold"/>
              </a:rPr>
              <a:t> do </a:t>
            </a:r>
            <a:r>
              <a:rPr lang="en-US" sz="3594" b="1" dirty="0" err="1">
                <a:solidFill>
                  <a:srgbClr val="07396D"/>
                </a:solidFill>
                <a:latin typeface="Now Bold"/>
                <a:ea typeface="Now Bold"/>
                <a:cs typeface="Now Bold"/>
                <a:sym typeface="Now Bold"/>
              </a:rPr>
              <a:t>korzystania</a:t>
            </a:r>
            <a:r>
              <a:rPr lang="en-US" sz="3594" b="1" dirty="0">
                <a:solidFill>
                  <a:srgbClr val="07396D"/>
                </a:solidFill>
                <a:latin typeface="Now Bold"/>
                <a:ea typeface="Now Bold"/>
                <a:cs typeface="Now Bold"/>
                <a:sym typeface="Now Bold"/>
              </a:rPr>
              <a:t> z </a:t>
            </a:r>
            <a:r>
              <a:rPr lang="en-US" sz="3594" b="1" dirty="0" err="1">
                <a:solidFill>
                  <a:srgbClr val="07396D"/>
                </a:solidFill>
                <a:latin typeface="Now Bold"/>
                <a:ea typeface="Now Bold"/>
                <a:cs typeface="Now Bold"/>
                <a:sym typeface="Now Bold"/>
              </a:rPr>
              <a:t>zasobów</a:t>
            </a:r>
            <a:r>
              <a:rPr lang="en-US" sz="3594" b="1" dirty="0">
                <a:solidFill>
                  <a:srgbClr val="07396D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3594" b="1" dirty="0" err="1">
                <a:solidFill>
                  <a:srgbClr val="07396D"/>
                </a:solidFill>
                <a:latin typeface="Now Bold"/>
                <a:ea typeface="Now Bold"/>
                <a:cs typeface="Now Bold"/>
                <a:sym typeface="Now Bold"/>
              </a:rPr>
              <a:t>Biblioteki</a:t>
            </a:r>
            <a:r>
              <a:rPr lang="en-US" sz="3594" b="1" dirty="0">
                <a:solidFill>
                  <a:srgbClr val="07396D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3594" b="1" dirty="0" err="1">
                <a:solidFill>
                  <a:srgbClr val="07396D"/>
                </a:solidFill>
                <a:latin typeface="Now Bold"/>
                <a:ea typeface="Now Bold"/>
                <a:cs typeface="Now Bold"/>
                <a:sym typeface="Now Bold"/>
              </a:rPr>
              <a:t>Uniwersytetu</a:t>
            </a:r>
            <a:r>
              <a:rPr lang="en-US" sz="3594" b="1" dirty="0">
                <a:solidFill>
                  <a:srgbClr val="07396D"/>
                </a:solidFill>
                <a:latin typeface="Now Bold"/>
                <a:ea typeface="Now Bold"/>
                <a:cs typeface="Now Bold"/>
                <a:sym typeface="Now Bold"/>
              </a:rPr>
              <a:t>.</a:t>
            </a:r>
          </a:p>
          <a:p>
            <a:pPr algn="ctr">
              <a:lnSpc>
                <a:spcPts val="5032"/>
              </a:lnSpc>
            </a:pPr>
            <a:r>
              <a:rPr lang="en-US" sz="3594" b="1" dirty="0" err="1">
                <a:solidFill>
                  <a:srgbClr val="07396D"/>
                </a:solidFill>
                <a:latin typeface="Now Bold"/>
                <a:ea typeface="Now Bold"/>
                <a:cs typeface="Now Bold"/>
                <a:sym typeface="Now Bold"/>
              </a:rPr>
              <a:t>Odwiedź</a:t>
            </a:r>
            <a:r>
              <a:rPr lang="en-US" sz="3594" b="1" dirty="0">
                <a:solidFill>
                  <a:srgbClr val="07396D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3594" b="1" dirty="0" err="1">
                <a:solidFill>
                  <a:srgbClr val="07396D"/>
                </a:solidFill>
                <a:latin typeface="Now Bold"/>
                <a:ea typeface="Now Bold"/>
                <a:cs typeface="Now Bold"/>
                <a:sym typeface="Now Bold"/>
              </a:rPr>
              <a:t>nas</a:t>
            </a:r>
            <a:r>
              <a:rPr lang="en-US" sz="3594" b="1" dirty="0">
                <a:solidFill>
                  <a:srgbClr val="07396D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3594" b="1" dirty="0" err="1">
                <a:solidFill>
                  <a:srgbClr val="07396D"/>
                </a:solidFill>
                <a:latin typeface="Now Bold"/>
                <a:ea typeface="Now Bold"/>
                <a:cs typeface="Now Bold"/>
                <a:sym typeface="Now Bold"/>
              </a:rPr>
              <a:t>na</a:t>
            </a:r>
            <a:r>
              <a:rPr lang="en-US" sz="3594" b="1" dirty="0">
                <a:solidFill>
                  <a:srgbClr val="07396D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3594" b="1" dirty="0" err="1">
                <a:solidFill>
                  <a:srgbClr val="07396D"/>
                </a:solidFill>
                <a:latin typeface="Now Bold"/>
                <a:ea typeface="Now Bold"/>
                <a:cs typeface="Now Bold"/>
                <a:sym typeface="Now Bold"/>
              </a:rPr>
              <a:t>facebooku</a:t>
            </a:r>
            <a:r>
              <a:rPr lang="en-US" sz="3594" b="1" dirty="0">
                <a:solidFill>
                  <a:srgbClr val="07396D"/>
                </a:solidFill>
                <a:latin typeface="Now Bold"/>
                <a:ea typeface="Now Bold"/>
                <a:cs typeface="Now Bold"/>
                <a:sym typeface="Now Bold"/>
              </a:rPr>
              <a:t>:</a:t>
            </a:r>
          </a:p>
          <a:p>
            <a:pPr algn="ctr">
              <a:lnSpc>
                <a:spcPts val="5033"/>
              </a:lnSpc>
            </a:pPr>
            <a:endParaRPr lang="en-US" sz="3594" b="1" dirty="0">
              <a:solidFill>
                <a:srgbClr val="07396D"/>
              </a:solidFill>
              <a:latin typeface="Now Bold"/>
              <a:ea typeface="Now Bold"/>
              <a:cs typeface="Now Bold"/>
              <a:sym typeface="Now Bold"/>
            </a:endParaRPr>
          </a:p>
          <a:p>
            <a:pPr algn="ctr">
              <a:lnSpc>
                <a:spcPts val="6232"/>
              </a:lnSpc>
            </a:pPr>
            <a:r>
              <a:rPr lang="en-US" sz="3800" b="1" u="sng" dirty="0" err="1">
                <a:solidFill>
                  <a:schemeClr val="tx2">
                    <a:lumMod val="75000"/>
                  </a:schemeClr>
                </a:solidFill>
                <a:latin typeface="Now Bold"/>
                <a:ea typeface="Now Bold"/>
                <a:cs typeface="Now Bold"/>
                <a:sym typeface="Now Bold"/>
                <a:hlinkClick r:id="rId3" tooltip="https://biblioteka.uniwersytetradom.p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Strona</a:t>
            </a:r>
            <a:r>
              <a:rPr lang="en-US" sz="3800" b="1" u="sng" dirty="0">
                <a:solidFill>
                  <a:schemeClr val="tx2">
                    <a:lumMod val="75000"/>
                  </a:schemeClr>
                </a:solidFill>
                <a:latin typeface="Now Bold"/>
                <a:ea typeface="Now Bold"/>
                <a:cs typeface="Now Bold"/>
                <a:sym typeface="Now Bold"/>
                <a:hlinkClick r:id="rId3" tooltip="https://biblioteka.uniwersytetradom.p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800" b="1" u="sng" dirty="0" err="1">
                <a:solidFill>
                  <a:schemeClr val="tx2">
                    <a:lumMod val="75000"/>
                  </a:schemeClr>
                </a:solidFill>
                <a:latin typeface="Now Bold"/>
                <a:ea typeface="Now Bold"/>
                <a:cs typeface="Now Bold"/>
                <a:sym typeface="Now Bold"/>
                <a:hlinkClick r:id="rId3" tooltip="https://biblioteka.uniwersytetradom.p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Biblioteki</a:t>
            </a:r>
            <a:endParaRPr lang="en-US" sz="3800" b="1" u="sng" dirty="0">
              <a:solidFill>
                <a:schemeClr val="tx2">
                  <a:lumMod val="75000"/>
                </a:schemeClr>
              </a:solidFill>
              <a:latin typeface="Now Bold"/>
              <a:ea typeface="Now Bold"/>
              <a:cs typeface="Now Bold"/>
              <a:sym typeface="Now Bold"/>
              <a:hlinkClick r:id="rId3" tooltip="https://biblioteka.uniwersytetradom.pl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lnSpc>
                <a:spcPts val="6232"/>
              </a:lnSpc>
            </a:pPr>
            <a:r>
              <a:rPr lang="en-US" sz="3800" b="1" dirty="0">
                <a:solidFill>
                  <a:schemeClr val="tx2">
                    <a:lumMod val="75000"/>
                  </a:schemeClr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3800" b="1" u="sng" dirty="0">
                <a:solidFill>
                  <a:schemeClr val="tx2">
                    <a:lumMod val="75000"/>
                  </a:schemeClr>
                </a:solidFill>
                <a:latin typeface="Now Bold"/>
                <a:ea typeface="Now Bold"/>
                <a:cs typeface="Now Bold"/>
                <a:sym typeface="Now Bold"/>
                <a:hlinkClick r:id="rId4" tooltip="https://www.instagram.com/bibl.uwrad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Instagram</a:t>
            </a:r>
          </a:p>
        </p:txBody>
      </p:sp>
      <p:sp>
        <p:nvSpPr>
          <p:cNvPr id="9" name="Freeform 9"/>
          <p:cNvSpPr/>
          <p:nvPr/>
        </p:nvSpPr>
        <p:spPr>
          <a:xfrm>
            <a:off x="1028700" y="546733"/>
            <a:ext cx="5836417" cy="963933"/>
          </a:xfrm>
          <a:custGeom>
            <a:avLst/>
            <a:gdLst/>
            <a:ahLst/>
            <a:cxnLst/>
            <a:rect l="l" t="t" r="r" b="b"/>
            <a:pathLst>
              <a:path w="5836417" h="963933">
                <a:moveTo>
                  <a:pt x="0" y="0"/>
                </a:moveTo>
                <a:lnTo>
                  <a:pt x="5836417" y="0"/>
                </a:lnTo>
                <a:lnTo>
                  <a:pt x="5836417" y="963933"/>
                </a:lnTo>
                <a:lnTo>
                  <a:pt x="0" y="9639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580525" y="7617794"/>
            <a:ext cx="11126949" cy="61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2"/>
              </a:lnSpc>
            </a:pPr>
            <a:r>
              <a:rPr lang="en-US" sz="3594" b="1" u="sng">
                <a:solidFill>
                  <a:srgbClr val="07396D"/>
                </a:solidFill>
                <a:latin typeface="Now Bold"/>
                <a:ea typeface="Now Bold"/>
                <a:cs typeface="Now Bold"/>
                <a:sym typeface="Now Bold"/>
              </a:rPr>
              <a:t>Facebook</a:t>
            </a:r>
          </a:p>
        </p:txBody>
      </p:sp>
      <p:pic>
        <p:nvPicPr>
          <p:cNvPr id="1026" name="Picture 2" descr="Insta: wektory i ilustracje do darmowego pobrania">
            <a:extLst>
              <a:ext uri="{FF2B5EF4-FFF2-40B4-BE49-F238E27FC236}">
                <a16:creationId xmlns:a16="http://schemas.microsoft.com/office/drawing/2014/main" id="{51079552-60C8-4C96-9208-FDEE46C3B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68280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acebook – zaloguj się lub zarejestruj">
            <a:extLst>
              <a:ext uri="{FF2B5EF4-FFF2-40B4-BE49-F238E27FC236}">
                <a16:creationId xmlns:a16="http://schemas.microsoft.com/office/drawing/2014/main" id="{49F88DB6-2EAC-4653-AC49-4CC214D81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178" y="7540090"/>
            <a:ext cx="691244" cy="69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6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959220" y="-406795"/>
            <a:ext cx="12948142" cy="12948142"/>
          </a:xfrm>
          <a:custGeom>
            <a:avLst/>
            <a:gdLst/>
            <a:ahLst/>
            <a:cxnLst/>
            <a:rect l="l" t="t" r="r" b="b"/>
            <a:pathLst>
              <a:path w="12948142" h="12948142">
                <a:moveTo>
                  <a:pt x="0" y="0"/>
                </a:moveTo>
                <a:lnTo>
                  <a:pt x="12948142" y="0"/>
                </a:lnTo>
                <a:lnTo>
                  <a:pt x="12948142" y="12948142"/>
                </a:lnTo>
                <a:lnTo>
                  <a:pt x="0" y="129481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447224" y="0"/>
            <a:ext cx="5228658" cy="5228658"/>
          </a:xfrm>
          <a:custGeom>
            <a:avLst/>
            <a:gdLst/>
            <a:ahLst/>
            <a:cxnLst/>
            <a:rect l="l" t="t" r="r" b="b"/>
            <a:pathLst>
              <a:path w="5228658" h="5228658">
                <a:moveTo>
                  <a:pt x="0" y="0"/>
                </a:moveTo>
                <a:lnTo>
                  <a:pt x="5228658" y="0"/>
                </a:lnTo>
                <a:lnTo>
                  <a:pt x="5228658" y="5228658"/>
                </a:lnTo>
                <a:lnTo>
                  <a:pt x="0" y="52286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30790" y="2462109"/>
            <a:ext cx="9546702" cy="7288102"/>
          </a:xfrm>
          <a:custGeom>
            <a:avLst/>
            <a:gdLst/>
            <a:ahLst/>
            <a:cxnLst/>
            <a:rect l="l" t="t" r="r" b="b"/>
            <a:pathLst>
              <a:path w="9546702" h="7288102">
                <a:moveTo>
                  <a:pt x="0" y="0"/>
                </a:moveTo>
                <a:lnTo>
                  <a:pt x="9546702" y="0"/>
                </a:lnTo>
                <a:lnTo>
                  <a:pt x="9546702" y="7288102"/>
                </a:lnTo>
                <a:lnTo>
                  <a:pt x="0" y="72881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27709" y="3491288"/>
            <a:ext cx="9005904" cy="6099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55"/>
              </a:lnSpc>
            </a:pPr>
            <a:r>
              <a:rPr lang="en-US" sz="2753" b="1" dirty="0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Aby </a:t>
            </a:r>
            <a:r>
              <a:rPr lang="en-US" sz="2753" b="1" dirty="0" err="1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wypożyczać</a:t>
            </a:r>
            <a:r>
              <a:rPr lang="en-US" sz="2753" b="1" dirty="0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 </a:t>
            </a:r>
            <a:r>
              <a:rPr lang="en-US" sz="2753" b="1" dirty="0" err="1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książki</a:t>
            </a:r>
            <a:r>
              <a:rPr lang="en-US" sz="2753" b="1" dirty="0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 </a:t>
            </a:r>
            <a:r>
              <a:rPr lang="en-US" sz="2753" b="1" dirty="0" err="1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należy</a:t>
            </a:r>
            <a:r>
              <a:rPr lang="en-US" sz="2753" b="1" dirty="0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 </a:t>
            </a:r>
            <a:r>
              <a:rPr lang="en-US" sz="2753" b="1" dirty="0" err="1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założyć</a:t>
            </a:r>
            <a:r>
              <a:rPr lang="en-US" sz="2753" b="1" dirty="0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 </a:t>
            </a:r>
            <a:r>
              <a:rPr lang="en-US" sz="2753" b="1" dirty="0" err="1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konto</a:t>
            </a:r>
            <a:endParaRPr lang="en-US" sz="2753" b="1" dirty="0">
              <a:solidFill>
                <a:srgbClr val="F5F5EF"/>
              </a:solidFill>
              <a:latin typeface="Now Medium"/>
              <a:ea typeface="Now Medium"/>
              <a:cs typeface="Now Medium"/>
              <a:sym typeface="Now Medium"/>
            </a:endParaRPr>
          </a:p>
          <a:p>
            <a:pPr algn="l">
              <a:lnSpc>
                <a:spcPts val="3855"/>
              </a:lnSpc>
            </a:pPr>
            <a:r>
              <a:rPr lang="en-US" sz="2753" b="1" dirty="0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 </a:t>
            </a:r>
            <a:r>
              <a:rPr lang="en-US" sz="2753" b="1" dirty="0" err="1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biblioteczne</a:t>
            </a:r>
            <a:r>
              <a:rPr lang="en-US" sz="2753" b="1" dirty="0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. </a:t>
            </a:r>
          </a:p>
          <a:p>
            <a:pPr algn="l">
              <a:lnSpc>
                <a:spcPts val="3855"/>
              </a:lnSpc>
            </a:pPr>
            <a:endParaRPr lang="en-US" sz="2753" b="1" dirty="0">
              <a:solidFill>
                <a:srgbClr val="F5F5EF"/>
              </a:solidFill>
              <a:latin typeface="Now Medium"/>
              <a:ea typeface="Now Medium"/>
              <a:cs typeface="Now Medium"/>
              <a:sym typeface="Now Medium"/>
            </a:endParaRPr>
          </a:p>
          <a:p>
            <a:pPr marL="579674" lvl="2" indent="-193225" algn="l">
              <a:lnSpc>
                <a:spcPts val="3550"/>
              </a:lnSpc>
              <a:buFont typeface="Arial"/>
              <a:buChar char="⚬"/>
            </a:pPr>
            <a:r>
              <a:rPr lang="en-US" sz="2535" b="1" dirty="0" err="1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samodzielnie</a:t>
            </a:r>
            <a:r>
              <a:rPr lang="en-US" sz="2535" b="1" dirty="0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 </a:t>
            </a:r>
            <a:r>
              <a:rPr lang="en-US" sz="2535" b="1" dirty="0" err="1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wypełnić</a:t>
            </a:r>
            <a:r>
              <a:rPr lang="en-US" sz="2535" b="1" dirty="0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 </a:t>
            </a:r>
            <a:r>
              <a:rPr lang="en-US" sz="2535" b="1" dirty="0" err="1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formularz</a:t>
            </a:r>
            <a:r>
              <a:rPr lang="en-US" sz="2535" b="1" dirty="0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 w </a:t>
            </a:r>
            <a:r>
              <a:rPr lang="en-US" sz="2535" b="1" dirty="0" err="1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zakładce</a:t>
            </a:r>
            <a:r>
              <a:rPr lang="en-US" sz="2535" b="1" dirty="0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: </a:t>
            </a:r>
            <a:r>
              <a:rPr lang="en-US" sz="2535" b="1" dirty="0" err="1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rejestracja</a:t>
            </a:r>
            <a:r>
              <a:rPr lang="en-US" sz="2535" b="1" dirty="0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 </a:t>
            </a:r>
            <a:r>
              <a:rPr lang="en-US" sz="2535" b="1" dirty="0" err="1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czytelnika</a:t>
            </a:r>
            <a:r>
              <a:rPr lang="en-US" sz="2535" b="1" dirty="0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 (</a:t>
            </a:r>
            <a:r>
              <a:rPr lang="en-US" sz="2535" b="1" dirty="0" err="1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elektroniczny</a:t>
            </a:r>
            <a:r>
              <a:rPr lang="en-US" sz="2535" b="1" dirty="0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 </a:t>
            </a:r>
            <a:r>
              <a:rPr lang="en-US" sz="2535" b="1" dirty="0" err="1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katalog</a:t>
            </a:r>
            <a:r>
              <a:rPr lang="en-US" sz="2535" b="1" dirty="0">
                <a:solidFill>
                  <a:srgbClr val="F5F5EF"/>
                </a:solidFill>
                <a:latin typeface="Now Medium"/>
                <a:ea typeface="Now Medium"/>
                <a:cs typeface="Now Medium"/>
                <a:sym typeface="Now Medium"/>
              </a:rPr>
              <a:t> INTEGRO)</a:t>
            </a:r>
          </a:p>
          <a:p>
            <a:pPr marL="579674" lvl="2" indent="-193225" algn="l">
              <a:lnSpc>
                <a:spcPts val="3550"/>
              </a:lnSpc>
              <a:buFont typeface="Arial"/>
              <a:buChar char="⚬"/>
            </a:pPr>
            <a:r>
              <a:rPr lang="en-US" sz="2535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zgłosić</a:t>
            </a:r>
            <a:r>
              <a:rPr lang="en-US" sz="2535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35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się</a:t>
            </a:r>
            <a:r>
              <a:rPr lang="en-US" sz="2535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35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osobiście</a:t>
            </a:r>
            <a:r>
              <a:rPr lang="en-US" sz="2535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do </a:t>
            </a:r>
            <a:r>
              <a:rPr lang="en-US" sz="2535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Wypożyczalni</a:t>
            </a:r>
            <a:r>
              <a:rPr lang="en-US" sz="2535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w </a:t>
            </a:r>
            <a:r>
              <a:rPr lang="en-US" sz="2535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ciągu</a:t>
            </a:r>
            <a:r>
              <a:rPr lang="en-US" sz="2535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35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14 </a:t>
            </a:r>
            <a:r>
              <a:rPr lang="en-US" sz="2535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dni</a:t>
            </a:r>
            <a:r>
              <a:rPr lang="en-US" sz="2535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od </a:t>
            </a:r>
            <a:r>
              <a:rPr lang="en-US" sz="2535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daty</a:t>
            </a:r>
            <a:r>
              <a:rPr lang="en-US" sz="2535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35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rejestracji</a:t>
            </a:r>
            <a:r>
              <a:rPr lang="en-US" sz="2535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z </a:t>
            </a:r>
            <a:r>
              <a:rPr lang="en-US" sz="2535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ważną</a:t>
            </a:r>
            <a:r>
              <a:rPr lang="en-US" sz="2535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35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legitymacją</a:t>
            </a:r>
            <a:r>
              <a:rPr lang="en-US" sz="2535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35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studencką</a:t>
            </a:r>
            <a:r>
              <a:rPr lang="en-US" sz="2535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  w </a:t>
            </a:r>
            <a:r>
              <a:rPr lang="en-US" sz="2535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celu</a:t>
            </a:r>
            <a:r>
              <a:rPr lang="en-US" sz="2535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35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weryfikacji</a:t>
            </a:r>
            <a:r>
              <a:rPr lang="en-US" sz="2535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35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danych</a:t>
            </a:r>
            <a:r>
              <a:rPr lang="en-US" sz="2535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35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i</a:t>
            </a:r>
            <a:r>
              <a:rPr lang="en-US" sz="2535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35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aktywacji</a:t>
            </a:r>
            <a:r>
              <a:rPr lang="en-US" sz="2535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535" dirty="0" err="1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konta</a:t>
            </a:r>
            <a:r>
              <a:rPr lang="en-US" sz="2535" dirty="0">
                <a:solidFill>
                  <a:srgbClr val="F5F5EF"/>
                </a:solidFill>
                <a:latin typeface="Now"/>
                <a:ea typeface="Now"/>
                <a:cs typeface="Now"/>
                <a:sym typeface="Now"/>
              </a:rPr>
              <a:t>. </a:t>
            </a:r>
          </a:p>
          <a:p>
            <a:pPr algn="l">
              <a:lnSpc>
                <a:spcPts val="3550"/>
              </a:lnSpc>
            </a:pPr>
            <a:endParaRPr lang="en-US" sz="2535" dirty="0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3550"/>
              </a:lnSpc>
            </a:pPr>
            <a:r>
              <a:rPr lang="en-US" sz="2535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535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Niestawienie</a:t>
            </a:r>
            <a:r>
              <a:rPr lang="en-US" sz="2535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535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się</a:t>
            </a:r>
            <a:r>
              <a:rPr lang="en-US" sz="2535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w </a:t>
            </a:r>
            <a:r>
              <a:rPr lang="en-US" sz="2535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tym</a:t>
            </a:r>
            <a:r>
              <a:rPr lang="en-US" sz="2535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535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terminie</a:t>
            </a:r>
            <a:r>
              <a:rPr lang="pl-PL" sz="2535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,</a:t>
            </a:r>
            <a:r>
              <a:rPr lang="en-US" sz="2535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535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spowoduje</a:t>
            </a:r>
            <a:r>
              <a:rPr lang="en-US" sz="2535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535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automatyczne</a:t>
            </a:r>
            <a:r>
              <a:rPr lang="en-US" sz="2535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535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usunięcie</a:t>
            </a:r>
            <a:r>
              <a:rPr lang="en-US" sz="2535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535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konta</a:t>
            </a:r>
            <a:r>
              <a:rPr lang="en-US" sz="2535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z </a:t>
            </a:r>
            <a:r>
              <a:rPr lang="en-US" sz="2535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systemu</a:t>
            </a:r>
            <a:r>
              <a:rPr lang="en-US" sz="2535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. </a:t>
            </a:r>
          </a:p>
          <a:p>
            <a:pPr marL="579754" lvl="2" indent="-193251" algn="l">
              <a:lnSpc>
                <a:spcPts val="3550"/>
              </a:lnSpc>
            </a:pPr>
            <a:endParaRPr lang="en-US" sz="2535" b="1" dirty="0">
              <a:solidFill>
                <a:srgbClr val="F5F5EF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061553" y="316840"/>
            <a:ext cx="8226447" cy="9168746"/>
          </a:xfrm>
          <a:custGeom>
            <a:avLst/>
            <a:gdLst/>
            <a:ahLst/>
            <a:cxnLst/>
            <a:rect l="l" t="t" r="r" b="b"/>
            <a:pathLst>
              <a:path w="8226447" h="9168746">
                <a:moveTo>
                  <a:pt x="0" y="0"/>
                </a:moveTo>
                <a:lnTo>
                  <a:pt x="8226447" y="0"/>
                </a:lnTo>
                <a:lnTo>
                  <a:pt x="8226447" y="9168746"/>
                </a:lnTo>
                <a:lnTo>
                  <a:pt x="0" y="91687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881678" y="355931"/>
            <a:ext cx="9129651" cy="9129651"/>
          </a:xfrm>
          <a:custGeom>
            <a:avLst/>
            <a:gdLst/>
            <a:ahLst/>
            <a:cxnLst/>
            <a:rect l="l" t="t" r="r" b="b"/>
            <a:pathLst>
              <a:path w="9129651" h="9129651">
                <a:moveTo>
                  <a:pt x="0" y="0"/>
                </a:moveTo>
                <a:lnTo>
                  <a:pt x="9129651" y="0"/>
                </a:lnTo>
                <a:lnTo>
                  <a:pt x="9129651" y="9129651"/>
                </a:lnTo>
                <a:lnTo>
                  <a:pt x="0" y="91296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475365" y="580784"/>
            <a:ext cx="3391762" cy="3373261"/>
          </a:xfrm>
          <a:custGeom>
            <a:avLst/>
            <a:gdLst/>
            <a:ahLst/>
            <a:cxnLst/>
            <a:rect l="l" t="t" r="r" b="b"/>
            <a:pathLst>
              <a:path w="3391762" h="3373261">
                <a:moveTo>
                  <a:pt x="0" y="0"/>
                </a:moveTo>
                <a:lnTo>
                  <a:pt x="3391762" y="0"/>
                </a:lnTo>
                <a:lnTo>
                  <a:pt x="3391762" y="3373261"/>
                </a:lnTo>
                <a:lnTo>
                  <a:pt x="0" y="337326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7" r="-7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617395" y="4614078"/>
            <a:ext cx="7430818" cy="4180253"/>
            <a:chOff x="0" y="0"/>
            <a:chExt cx="8924366" cy="502045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924289" cy="5020437"/>
            </a:xfrm>
            <a:custGeom>
              <a:avLst/>
              <a:gdLst/>
              <a:ahLst/>
              <a:cxnLst/>
              <a:rect l="l" t="t" r="r" b="b"/>
              <a:pathLst>
                <a:path w="8924289" h="5020437">
                  <a:moveTo>
                    <a:pt x="0" y="4604766"/>
                  </a:moveTo>
                  <a:lnTo>
                    <a:pt x="0" y="415671"/>
                  </a:lnTo>
                  <a:cubicBezTo>
                    <a:pt x="0" y="185801"/>
                    <a:pt x="185801" y="0"/>
                    <a:pt x="415671" y="0"/>
                  </a:cubicBezTo>
                  <a:lnTo>
                    <a:pt x="8508619" y="0"/>
                  </a:lnTo>
                  <a:cubicBezTo>
                    <a:pt x="8738615" y="0"/>
                    <a:pt x="8924289" y="185801"/>
                    <a:pt x="8924289" y="415671"/>
                  </a:cubicBezTo>
                  <a:lnTo>
                    <a:pt x="8924289" y="4603750"/>
                  </a:lnTo>
                  <a:cubicBezTo>
                    <a:pt x="8924289" y="4833747"/>
                    <a:pt x="8738488" y="5019421"/>
                    <a:pt x="8508619" y="5019421"/>
                  </a:cubicBezTo>
                  <a:lnTo>
                    <a:pt x="415671" y="5019421"/>
                  </a:lnTo>
                  <a:cubicBezTo>
                    <a:pt x="186817" y="5020437"/>
                    <a:pt x="0" y="4834763"/>
                    <a:pt x="0" y="4604766"/>
                  </a:cubicBezTo>
                  <a:close/>
                </a:path>
              </a:pathLst>
            </a:custGeom>
            <a:blipFill>
              <a:blip r:embed="rId14"/>
              <a:stretch>
                <a:fillRect l="-1931" t="-15801" r="-3293" b="-9596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746731" y="108281"/>
            <a:ext cx="8767860" cy="2353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61"/>
              </a:lnSpc>
            </a:pPr>
            <a:r>
              <a:rPr lang="en-US" sz="6328" b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Wypożyczalnia  Książek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6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37311" y="-1961278"/>
            <a:ext cx="7693546" cy="7693546"/>
          </a:xfrm>
          <a:custGeom>
            <a:avLst/>
            <a:gdLst/>
            <a:ahLst/>
            <a:cxnLst/>
            <a:rect l="l" t="t" r="r" b="b"/>
            <a:pathLst>
              <a:path w="7693546" h="7693546">
                <a:moveTo>
                  <a:pt x="0" y="0"/>
                </a:moveTo>
                <a:lnTo>
                  <a:pt x="7693546" y="0"/>
                </a:lnTo>
                <a:lnTo>
                  <a:pt x="7693546" y="7693546"/>
                </a:lnTo>
                <a:lnTo>
                  <a:pt x="0" y="7693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733859" y="918949"/>
            <a:ext cx="9707562" cy="8449101"/>
          </a:xfrm>
          <a:custGeom>
            <a:avLst/>
            <a:gdLst/>
            <a:ahLst/>
            <a:cxnLst/>
            <a:rect l="l" t="t" r="r" b="b"/>
            <a:pathLst>
              <a:path w="9707562" h="8449101">
                <a:moveTo>
                  <a:pt x="0" y="0"/>
                </a:moveTo>
                <a:lnTo>
                  <a:pt x="9707562" y="0"/>
                </a:lnTo>
                <a:lnTo>
                  <a:pt x="9707562" y="8449101"/>
                </a:lnTo>
                <a:lnTo>
                  <a:pt x="0" y="84491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585950" y="4206733"/>
            <a:ext cx="7693546" cy="7693546"/>
          </a:xfrm>
          <a:custGeom>
            <a:avLst/>
            <a:gdLst/>
            <a:ahLst/>
            <a:cxnLst/>
            <a:rect l="l" t="t" r="r" b="b"/>
            <a:pathLst>
              <a:path w="7693546" h="7693546">
                <a:moveTo>
                  <a:pt x="0" y="0"/>
                </a:moveTo>
                <a:lnTo>
                  <a:pt x="7693546" y="0"/>
                </a:lnTo>
                <a:lnTo>
                  <a:pt x="7693546" y="7693546"/>
                </a:lnTo>
                <a:lnTo>
                  <a:pt x="0" y="7693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97318" y="1885495"/>
            <a:ext cx="7079987" cy="590714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168843" y="1112044"/>
            <a:ext cx="6090457" cy="1525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0"/>
              </a:lnSpc>
            </a:pPr>
            <a:r>
              <a:rPr lang="en-US" sz="5500" b="1">
                <a:solidFill>
                  <a:srgbClr val="09427D"/>
                </a:solidFill>
                <a:latin typeface="Now Bold"/>
                <a:ea typeface="Now Bold"/>
                <a:cs typeface="Now Bold"/>
                <a:sym typeface="Now Bold"/>
              </a:rPr>
              <a:t>Wypożyczalnia          Książek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330814" y="2911351"/>
            <a:ext cx="7566118" cy="654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77"/>
              </a:lnSpc>
            </a:pPr>
            <a:r>
              <a:rPr lang="en-US" sz="2896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Konta</a:t>
            </a:r>
            <a:r>
              <a:rPr lang="en-US" sz="2896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w </a:t>
            </a:r>
            <a:r>
              <a:rPr lang="en-US" sz="2896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systemie</a:t>
            </a:r>
            <a:r>
              <a:rPr lang="en-US" sz="2896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896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bibliotecznym</a:t>
            </a:r>
            <a:r>
              <a:rPr lang="en-US" sz="2896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896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PROLIB</a:t>
            </a:r>
            <a:r>
              <a:rPr lang="en-US" sz="2896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896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dla</a:t>
            </a:r>
            <a:r>
              <a:rPr lang="en-US" sz="2896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896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studentów</a:t>
            </a:r>
            <a:r>
              <a:rPr lang="en-US" sz="2896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896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ważne</a:t>
            </a:r>
            <a:r>
              <a:rPr lang="en-US" sz="2896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896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są</a:t>
            </a:r>
            <a:r>
              <a:rPr lang="en-US" sz="2896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896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jednocześnie</a:t>
            </a:r>
            <a:endParaRPr lang="en-US" sz="2896" dirty="0">
              <a:solidFill>
                <a:srgbClr val="162942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3377"/>
              </a:lnSpc>
            </a:pPr>
            <a:r>
              <a:rPr lang="en-US" sz="2896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z </a:t>
            </a:r>
            <a:r>
              <a:rPr lang="en-US" sz="2896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datą</a:t>
            </a:r>
            <a:r>
              <a:rPr lang="en-US" sz="2896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896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ważności</a:t>
            </a:r>
            <a:r>
              <a:rPr lang="en-US" sz="2896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896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legitymacji</a:t>
            </a:r>
            <a:r>
              <a:rPr lang="en-US" sz="2896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896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studenckiej</a:t>
            </a:r>
            <a:r>
              <a:rPr lang="en-US" sz="2896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, </a:t>
            </a:r>
            <a:r>
              <a:rPr lang="en-US" sz="2896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czyli</a:t>
            </a:r>
            <a:r>
              <a:rPr lang="en-US" sz="2896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896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jeden</a:t>
            </a:r>
            <a:r>
              <a:rPr lang="en-US" sz="2896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896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semestr</a:t>
            </a:r>
            <a:r>
              <a:rPr lang="en-US" sz="2896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, </a:t>
            </a:r>
            <a:r>
              <a:rPr lang="en-US" sz="2896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tj</a:t>
            </a:r>
            <a:r>
              <a:rPr lang="pl-PL" sz="2896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.:</a:t>
            </a:r>
            <a:r>
              <a:rPr lang="en-US" sz="2896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</a:t>
            </a:r>
            <a:endParaRPr lang="pl-PL" sz="2896" dirty="0">
              <a:solidFill>
                <a:srgbClr val="162942"/>
              </a:solidFill>
              <a:latin typeface="Now"/>
              <a:ea typeface="Now"/>
              <a:cs typeface="Now"/>
              <a:sym typeface="Now"/>
            </a:endParaRPr>
          </a:p>
          <a:p>
            <a:pPr marL="457200" indent="-457200" algn="just">
              <a:lnSpc>
                <a:spcPts val="3377"/>
              </a:lnSpc>
              <a:buFontTx/>
              <a:buChar char="-"/>
            </a:pPr>
            <a:r>
              <a:rPr lang="en-US" sz="2896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do </a:t>
            </a:r>
            <a:r>
              <a:rPr lang="pl-PL" sz="2896" b="1" dirty="0">
                <a:solidFill>
                  <a:srgbClr val="162942"/>
                </a:solidFill>
                <a:latin typeface="Now"/>
                <a:ea typeface="Now Bold"/>
                <a:cs typeface="Now Bold"/>
                <a:sym typeface="Now"/>
              </a:rPr>
              <a:t> </a:t>
            </a:r>
            <a:r>
              <a:rPr lang="en-US" sz="2896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31 </a:t>
            </a:r>
            <a:r>
              <a:rPr lang="en-US" sz="2896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marca</a:t>
            </a:r>
            <a:r>
              <a:rPr lang="en-US" sz="2896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896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danego</a:t>
            </a:r>
            <a:r>
              <a:rPr lang="en-US" sz="2896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896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roku</a:t>
            </a:r>
            <a:endParaRPr lang="pl-PL" sz="2896" b="1" dirty="0">
              <a:solidFill>
                <a:srgbClr val="162942"/>
              </a:solidFill>
              <a:latin typeface="Now Bold"/>
              <a:ea typeface="Now Bold"/>
              <a:cs typeface="Now Bold"/>
              <a:sym typeface="Now Bold"/>
            </a:endParaRPr>
          </a:p>
          <a:p>
            <a:pPr marL="457200" indent="-457200" algn="just">
              <a:lnSpc>
                <a:spcPts val="3377"/>
              </a:lnSpc>
              <a:buFontTx/>
              <a:buChar char="-"/>
            </a:pPr>
            <a:r>
              <a:rPr lang="en-US" sz="2896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do  31 </a:t>
            </a:r>
            <a:r>
              <a:rPr lang="en-US" sz="2896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października</a:t>
            </a:r>
            <a:r>
              <a:rPr lang="en-US" sz="2896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896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danego</a:t>
            </a:r>
            <a:r>
              <a:rPr lang="en-US" sz="2896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896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roku</a:t>
            </a:r>
            <a:r>
              <a:rPr lang="en-US" sz="2896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.</a:t>
            </a:r>
            <a:r>
              <a:rPr lang="en-US" sz="2896" b="1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</a:t>
            </a:r>
            <a:endParaRPr lang="pl-PL" sz="2896" b="1" dirty="0">
              <a:solidFill>
                <a:srgbClr val="162942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3377"/>
              </a:lnSpc>
            </a:pPr>
            <a:r>
              <a:rPr lang="en-US" sz="2896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Po t</a:t>
            </a:r>
            <a:r>
              <a:rPr lang="pl-PL" sz="2896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ych</a:t>
            </a:r>
            <a:r>
              <a:rPr lang="en-US" sz="2896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da</a:t>
            </a:r>
            <a:r>
              <a:rPr lang="pl-PL" sz="2896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tach</a:t>
            </a:r>
            <a:r>
              <a:rPr lang="en-US" sz="2896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896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konto</a:t>
            </a:r>
            <a:r>
              <a:rPr lang="en-US" sz="2896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896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blokowane</a:t>
            </a:r>
            <a:r>
              <a:rPr lang="en-US" sz="2896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 jest </a:t>
            </a:r>
            <a:r>
              <a:rPr lang="en-US" sz="2896" dirty="0" err="1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automatycznie</a:t>
            </a:r>
            <a:r>
              <a:rPr lang="en-US" sz="2896" dirty="0">
                <a:solidFill>
                  <a:srgbClr val="162942"/>
                </a:solidFill>
                <a:latin typeface="Now"/>
                <a:ea typeface="Now"/>
                <a:cs typeface="Now"/>
                <a:sym typeface="Now"/>
              </a:rPr>
              <a:t>.</a:t>
            </a:r>
          </a:p>
          <a:p>
            <a:pPr algn="just">
              <a:lnSpc>
                <a:spcPts val="3377"/>
              </a:lnSpc>
            </a:pPr>
            <a:endParaRPr lang="en-US" sz="2896" dirty="0">
              <a:solidFill>
                <a:srgbClr val="162942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3377"/>
              </a:lnSpc>
            </a:pPr>
            <a:r>
              <a:rPr lang="en-US" sz="2896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Prosimy</a:t>
            </a:r>
            <a:r>
              <a:rPr lang="en-US" sz="2896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o </a:t>
            </a:r>
            <a:r>
              <a:rPr lang="en-US" sz="2896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przybycie</a:t>
            </a:r>
            <a:r>
              <a:rPr lang="en-US" sz="2896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do </a:t>
            </a:r>
            <a:r>
              <a:rPr lang="en-US" sz="2896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biblioteki</a:t>
            </a:r>
            <a:r>
              <a:rPr lang="en-US" sz="2896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</a:p>
          <a:p>
            <a:pPr algn="l">
              <a:lnSpc>
                <a:spcPts val="3377"/>
              </a:lnSpc>
            </a:pPr>
            <a:r>
              <a:rPr lang="en-US" sz="2896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z </a:t>
            </a:r>
            <a:r>
              <a:rPr lang="en-US" sz="2896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ważną</a:t>
            </a:r>
            <a:r>
              <a:rPr lang="en-US" sz="2896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896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legitymacją</a:t>
            </a:r>
            <a:r>
              <a:rPr lang="en-US" sz="2896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896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studencką</a:t>
            </a:r>
            <a:r>
              <a:rPr lang="en-US" sz="2896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w </a:t>
            </a:r>
            <a:r>
              <a:rPr lang="en-US" sz="2896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celu</a:t>
            </a:r>
            <a:r>
              <a:rPr lang="en-US" sz="2896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896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weryfikacji</a:t>
            </a:r>
            <a:r>
              <a:rPr lang="en-US" sz="2896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896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danych</a:t>
            </a:r>
            <a:r>
              <a:rPr lang="en-US" sz="2896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896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i</a:t>
            </a:r>
            <a:r>
              <a:rPr lang="en-US" sz="2896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896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ponownej</a:t>
            </a:r>
            <a:r>
              <a:rPr lang="en-US" sz="2896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896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aktywacji</a:t>
            </a:r>
            <a:r>
              <a:rPr lang="en-US" sz="2896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896" b="1" dirty="0" err="1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konta</a:t>
            </a:r>
            <a:r>
              <a:rPr lang="en-US" sz="2896" b="1" dirty="0">
                <a:solidFill>
                  <a:srgbClr val="162942"/>
                </a:solidFill>
                <a:latin typeface="Now Bold"/>
                <a:ea typeface="Now Bold"/>
                <a:cs typeface="Now Bold"/>
                <a:sym typeface="Now Bold"/>
              </a:rPr>
              <a:t>.</a:t>
            </a:r>
          </a:p>
          <a:p>
            <a:pPr algn="l">
              <a:lnSpc>
                <a:spcPts val="3377"/>
              </a:lnSpc>
            </a:pPr>
            <a:endParaRPr lang="en-US" sz="2896" b="1" dirty="0">
              <a:solidFill>
                <a:srgbClr val="162942"/>
              </a:solidFill>
              <a:latin typeface="Now Bold"/>
              <a:ea typeface="Now Bold"/>
              <a:cs typeface="Now Bold"/>
              <a:sym typeface="Now Bold"/>
            </a:endParaRPr>
          </a:p>
          <a:p>
            <a:pPr algn="l">
              <a:lnSpc>
                <a:spcPts val="3377"/>
              </a:lnSpc>
            </a:pPr>
            <a:endParaRPr lang="en-US" sz="2896" b="1" dirty="0">
              <a:solidFill>
                <a:srgbClr val="162942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773238" y="7305501"/>
            <a:ext cx="7693546" cy="7693546"/>
          </a:xfrm>
          <a:custGeom>
            <a:avLst/>
            <a:gdLst/>
            <a:ahLst/>
            <a:cxnLst/>
            <a:rect l="l" t="t" r="r" b="b"/>
            <a:pathLst>
              <a:path w="7693546" h="7693546">
                <a:moveTo>
                  <a:pt x="0" y="0"/>
                </a:moveTo>
                <a:lnTo>
                  <a:pt x="7693546" y="0"/>
                </a:lnTo>
                <a:lnTo>
                  <a:pt x="7693546" y="7693546"/>
                </a:lnTo>
                <a:lnTo>
                  <a:pt x="0" y="7693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350078" y="1885495"/>
            <a:ext cx="7693546" cy="7693546"/>
          </a:xfrm>
          <a:custGeom>
            <a:avLst/>
            <a:gdLst/>
            <a:ahLst/>
            <a:cxnLst/>
            <a:rect l="l" t="t" r="r" b="b"/>
            <a:pathLst>
              <a:path w="7693546" h="7693546">
                <a:moveTo>
                  <a:pt x="0" y="0"/>
                </a:moveTo>
                <a:lnTo>
                  <a:pt x="7693546" y="0"/>
                </a:lnTo>
                <a:lnTo>
                  <a:pt x="7693546" y="7693546"/>
                </a:lnTo>
                <a:lnTo>
                  <a:pt x="0" y="76935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1920" y="0"/>
            <a:ext cx="7557654" cy="10287000"/>
          </a:xfrm>
          <a:custGeom>
            <a:avLst/>
            <a:gdLst/>
            <a:ahLst/>
            <a:cxnLst/>
            <a:rect l="l" t="t" r="r" b="b"/>
            <a:pathLst>
              <a:path w="7557654" h="10287000">
                <a:moveTo>
                  <a:pt x="0" y="0"/>
                </a:moveTo>
                <a:lnTo>
                  <a:pt x="7557654" y="0"/>
                </a:lnTo>
                <a:lnTo>
                  <a:pt x="755765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742870" y="-4435109"/>
            <a:ext cx="8363635" cy="8363635"/>
          </a:xfrm>
          <a:custGeom>
            <a:avLst/>
            <a:gdLst/>
            <a:ahLst/>
            <a:cxnLst/>
            <a:rect l="l" t="t" r="r" b="b"/>
            <a:pathLst>
              <a:path w="8363635" h="8363635">
                <a:moveTo>
                  <a:pt x="0" y="0"/>
                </a:moveTo>
                <a:lnTo>
                  <a:pt x="8363635" y="0"/>
                </a:lnTo>
                <a:lnTo>
                  <a:pt x="8363635" y="8363635"/>
                </a:lnTo>
                <a:lnTo>
                  <a:pt x="0" y="8363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28197" y="6092673"/>
            <a:ext cx="8068999" cy="8068999"/>
          </a:xfrm>
          <a:custGeom>
            <a:avLst/>
            <a:gdLst/>
            <a:ahLst/>
            <a:cxnLst/>
            <a:rect l="l" t="t" r="r" b="b"/>
            <a:pathLst>
              <a:path w="8068999" h="8068999">
                <a:moveTo>
                  <a:pt x="0" y="0"/>
                </a:moveTo>
                <a:lnTo>
                  <a:pt x="8068999" y="0"/>
                </a:lnTo>
                <a:lnTo>
                  <a:pt x="8068999" y="8068999"/>
                </a:lnTo>
                <a:lnTo>
                  <a:pt x="0" y="80689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029631" y="2236961"/>
            <a:ext cx="10139374" cy="4180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8" b="1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LIMIT WYPOŻYCZEŃ</a:t>
            </a:r>
            <a:r>
              <a:rPr lang="en-US" sz="3498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-zmiana w regulaminie </a:t>
            </a:r>
          </a:p>
          <a:p>
            <a:pPr algn="l">
              <a:lnSpc>
                <a:spcPts val="4899"/>
              </a:lnSpc>
            </a:pPr>
            <a:r>
              <a:rPr lang="en-US" sz="3498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 (Patrz: REGULAMIN BIBLIOTEKI §14 punkt 7):</a:t>
            </a:r>
          </a:p>
          <a:p>
            <a:pPr algn="l">
              <a:lnSpc>
                <a:spcPts val="4899"/>
              </a:lnSpc>
            </a:pPr>
            <a:endParaRPr lang="en-US" sz="3498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4899"/>
              </a:lnSpc>
            </a:pPr>
            <a:endParaRPr lang="en-US" sz="3498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  <a:p>
            <a:pPr marL="800013" lvl="2" indent="-266671" algn="l">
              <a:lnSpc>
                <a:spcPts val="4899"/>
              </a:lnSpc>
              <a:buFont typeface="Arial"/>
              <a:buChar char="⚬"/>
            </a:pPr>
            <a:r>
              <a:rPr lang="en-US" sz="3498" b="1" u="sng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studenci i doktoranci Uniwersytetu  </a:t>
            </a:r>
          </a:p>
          <a:p>
            <a:pPr marL="800013" lvl="2" indent="-266671" algn="l">
              <a:lnSpc>
                <a:spcPts val="4899"/>
              </a:lnSpc>
            </a:pPr>
            <a:r>
              <a:rPr lang="en-US" sz="3498" b="1" u="sng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 -10 książek na okres 3 miesięcy</a:t>
            </a:r>
          </a:p>
          <a:p>
            <a:pPr marL="594239" lvl="2" indent="-198080" algn="ctr">
              <a:lnSpc>
                <a:spcPts val="3639"/>
              </a:lnSpc>
            </a:pPr>
            <a:endParaRPr lang="en-US" sz="3498" b="1" u="sng">
              <a:solidFill>
                <a:srgbClr val="000000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91090" y="3928527"/>
            <a:ext cx="4371633" cy="4114800"/>
          </a:xfrm>
          <a:custGeom>
            <a:avLst/>
            <a:gdLst/>
            <a:ahLst/>
            <a:cxnLst/>
            <a:rect l="l" t="t" r="r" b="b"/>
            <a:pathLst>
              <a:path w="4371633" h="4114800">
                <a:moveTo>
                  <a:pt x="0" y="0"/>
                </a:moveTo>
                <a:lnTo>
                  <a:pt x="4371633" y="0"/>
                </a:lnTo>
                <a:lnTo>
                  <a:pt x="43716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11" b="-11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019095" y="0"/>
            <a:ext cx="10299820" cy="10299820"/>
          </a:xfrm>
          <a:custGeom>
            <a:avLst/>
            <a:gdLst/>
            <a:ahLst/>
            <a:cxnLst/>
            <a:rect l="l" t="t" r="r" b="b"/>
            <a:pathLst>
              <a:path w="10299820" h="10299820">
                <a:moveTo>
                  <a:pt x="0" y="0"/>
                </a:moveTo>
                <a:lnTo>
                  <a:pt x="10299820" y="0"/>
                </a:lnTo>
                <a:lnTo>
                  <a:pt x="10299820" y="10299820"/>
                </a:lnTo>
                <a:lnTo>
                  <a:pt x="0" y="102998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38947" y="670906"/>
            <a:ext cx="7067723" cy="1958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8"/>
              </a:lnSpc>
            </a:pPr>
            <a:r>
              <a:rPr lang="en-US" sz="6398" b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Wypożyczalnia     Książek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6358" y="318438"/>
            <a:ext cx="7021866" cy="9650124"/>
          </a:xfrm>
          <a:custGeom>
            <a:avLst/>
            <a:gdLst/>
            <a:ahLst/>
            <a:cxnLst/>
            <a:rect l="l" t="t" r="r" b="b"/>
            <a:pathLst>
              <a:path w="7021866" h="9650124">
                <a:moveTo>
                  <a:pt x="0" y="0"/>
                </a:moveTo>
                <a:lnTo>
                  <a:pt x="7021866" y="0"/>
                </a:lnTo>
                <a:lnTo>
                  <a:pt x="7021866" y="9650124"/>
                </a:lnTo>
                <a:lnTo>
                  <a:pt x="0" y="9650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54526" y="6105182"/>
            <a:ext cx="8363635" cy="8363635"/>
          </a:xfrm>
          <a:custGeom>
            <a:avLst/>
            <a:gdLst/>
            <a:ahLst/>
            <a:cxnLst/>
            <a:rect l="l" t="t" r="r" b="b"/>
            <a:pathLst>
              <a:path w="8363635" h="8363635">
                <a:moveTo>
                  <a:pt x="0" y="0"/>
                </a:moveTo>
                <a:lnTo>
                  <a:pt x="8363635" y="0"/>
                </a:lnTo>
                <a:lnTo>
                  <a:pt x="8363635" y="8363635"/>
                </a:lnTo>
                <a:lnTo>
                  <a:pt x="0" y="8363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645421" y="0"/>
            <a:ext cx="10642579" cy="5175212"/>
          </a:xfrm>
          <a:custGeom>
            <a:avLst/>
            <a:gdLst/>
            <a:ahLst/>
            <a:cxnLst/>
            <a:rect l="l" t="t" r="r" b="b"/>
            <a:pathLst>
              <a:path w="11670358" h="5175212">
                <a:moveTo>
                  <a:pt x="0" y="0"/>
                </a:moveTo>
                <a:lnTo>
                  <a:pt x="11670358" y="0"/>
                </a:lnTo>
                <a:lnTo>
                  <a:pt x="11670358" y="5175212"/>
                </a:lnTo>
                <a:lnTo>
                  <a:pt x="0" y="51752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645421" y="4180946"/>
            <a:ext cx="10642579" cy="6248560"/>
          </a:xfrm>
          <a:custGeom>
            <a:avLst/>
            <a:gdLst/>
            <a:ahLst/>
            <a:cxnLst/>
            <a:rect l="l" t="t" r="r" b="b"/>
            <a:pathLst>
              <a:path w="10642579" h="6248560">
                <a:moveTo>
                  <a:pt x="0" y="0"/>
                </a:moveTo>
                <a:lnTo>
                  <a:pt x="10642579" y="0"/>
                </a:lnTo>
                <a:lnTo>
                  <a:pt x="10642579" y="6248560"/>
                </a:lnTo>
                <a:lnTo>
                  <a:pt x="0" y="62485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590236" y="3551859"/>
            <a:ext cx="9074130" cy="9074130"/>
          </a:xfrm>
          <a:custGeom>
            <a:avLst/>
            <a:gdLst/>
            <a:ahLst/>
            <a:cxnLst/>
            <a:rect l="l" t="t" r="r" b="b"/>
            <a:pathLst>
              <a:path w="9074130" h="9074130">
                <a:moveTo>
                  <a:pt x="0" y="0"/>
                </a:moveTo>
                <a:lnTo>
                  <a:pt x="9074130" y="0"/>
                </a:lnTo>
                <a:lnTo>
                  <a:pt x="9074130" y="9074130"/>
                </a:lnTo>
                <a:lnTo>
                  <a:pt x="0" y="90741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23896" y="4390853"/>
            <a:ext cx="5726359" cy="3428657"/>
          </a:xfrm>
          <a:custGeom>
            <a:avLst/>
            <a:gdLst/>
            <a:ahLst/>
            <a:cxnLst/>
            <a:rect l="l" t="t" r="r" b="b"/>
            <a:pathLst>
              <a:path w="5726359" h="3428657">
                <a:moveTo>
                  <a:pt x="0" y="0"/>
                </a:moveTo>
                <a:lnTo>
                  <a:pt x="5726359" y="0"/>
                </a:lnTo>
                <a:lnTo>
                  <a:pt x="5726359" y="3428657"/>
                </a:lnTo>
                <a:lnTo>
                  <a:pt x="0" y="34286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45" r="-145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9144000" y="5485344"/>
            <a:ext cx="7376886" cy="4149913"/>
            <a:chOff x="0" y="0"/>
            <a:chExt cx="9835848" cy="55332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835769" cy="5533263"/>
            </a:xfrm>
            <a:custGeom>
              <a:avLst/>
              <a:gdLst/>
              <a:ahLst/>
              <a:cxnLst/>
              <a:rect l="l" t="t" r="r" b="b"/>
              <a:pathLst>
                <a:path w="9835769" h="5533263">
                  <a:moveTo>
                    <a:pt x="0" y="5075047"/>
                  </a:moveTo>
                  <a:lnTo>
                    <a:pt x="0" y="458089"/>
                  </a:lnTo>
                  <a:cubicBezTo>
                    <a:pt x="0" y="204724"/>
                    <a:pt x="204724" y="0"/>
                    <a:pt x="458089" y="0"/>
                  </a:cubicBezTo>
                  <a:lnTo>
                    <a:pt x="9377680" y="0"/>
                  </a:lnTo>
                  <a:cubicBezTo>
                    <a:pt x="9631045" y="0"/>
                    <a:pt x="9835769" y="204724"/>
                    <a:pt x="9835769" y="458089"/>
                  </a:cubicBezTo>
                  <a:lnTo>
                    <a:pt x="9835769" y="5073904"/>
                  </a:lnTo>
                  <a:cubicBezTo>
                    <a:pt x="9835769" y="5327269"/>
                    <a:pt x="9631045" y="5531993"/>
                    <a:pt x="9377680" y="5531993"/>
                  </a:cubicBezTo>
                  <a:lnTo>
                    <a:pt x="458089" y="5531993"/>
                  </a:lnTo>
                  <a:cubicBezTo>
                    <a:pt x="205867" y="5533263"/>
                    <a:pt x="0" y="5328539"/>
                    <a:pt x="0" y="5075047"/>
                  </a:cubicBezTo>
                  <a:close/>
                </a:path>
              </a:pathLst>
            </a:custGeom>
            <a:blipFill>
              <a:blip r:embed="rId14"/>
              <a:stretch>
                <a:fillRect l="-1781" t="-1009" r="-3585" b="-2258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3891879" y="-3689771"/>
            <a:ext cx="8363635" cy="8363635"/>
          </a:xfrm>
          <a:custGeom>
            <a:avLst/>
            <a:gdLst/>
            <a:ahLst/>
            <a:cxnLst/>
            <a:rect l="l" t="t" r="r" b="b"/>
            <a:pathLst>
              <a:path w="8363635" h="8363635">
                <a:moveTo>
                  <a:pt x="0" y="0"/>
                </a:moveTo>
                <a:lnTo>
                  <a:pt x="8363635" y="0"/>
                </a:lnTo>
                <a:lnTo>
                  <a:pt x="8363635" y="8363635"/>
                </a:lnTo>
                <a:lnTo>
                  <a:pt x="0" y="8363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04328" y="1443105"/>
            <a:ext cx="6245927" cy="3230759"/>
          </a:xfrm>
          <a:custGeom>
            <a:avLst/>
            <a:gdLst/>
            <a:ahLst/>
            <a:cxnLst/>
            <a:rect l="l" t="t" r="r" b="b"/>
            <a:pathLst>
              <a:path w="6245927" h="3230759">
                <a:moveTo>
                  <a:pt x="0" y="0"/>
                </a:moveTo>
                <a:lnTo>
                  <a:pt x="6245926" y="0"/>
                </a:lnTo>
                <a:lnTo>
                  <a:pt x="6245926" y="3230759"/>
                </a:lnTo>
                <a:lnTo>
                  <a:pt x="0" y="323075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478750" y="1850688"/>
            <a:ext cx="4826257" cy="979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8"/>
              </a:lnSpc>
            </a:pPr>
            <a:r>
              <a:rPr lang="en-US" sz="6398" b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Biblioteka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199192" y="141635"/>
            <a:ext cx="9892590" cy="52952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41"/>
              </a:lnSpc>
            </a:pPr>
            <a:r>
              <a:rPr lang="en-US" sz="2529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Katalog</a:t>
            </a:r>
            <a:r>
              <a:rPr lang="en-US" sz="2529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529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komputerowy</a:t>
            </a:r>
            <a:r>
              <a:rPr lang="en-US" sz="2529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INTEGRO WWW </a:t>
            </a:r>
          </a:p>
          <a:p>
            <a:pPr algn="ctr">
              <a:lnSpc>
                <a:spcPts val="3541"/>
              </a:lnSpc>
            </a:pPr>
            <a:r>
              <a:rPr lang="en-US" sz="2529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w </a:t>
            </a:r>
            <a:r>
              <a:rPr lang="en-US" sz="2529" b="1" dirty="0" err="1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systemie</a:t>
            </a:r>
            <a:r>
              <a:rPr lang="en-US" sz="2529" b="1" dirty="0">
                <a:solidFill>
                  <a:srgbClr val="F5F5EF"/>
                </a:solidFill>
                <a:latin typeface="Now Bold"/>
                <a:ea typeface="Now Bold"/>
                <a:cs typeface="Now Bold"/>
                <a:sym typeface="Now Bold"/>
              </a:rPr>
              <a:t> PROLIB</a:t>
            </a:r>
            <a:endParaRPr lang="pl-PL" sz="2529" b="1" dirty="0">
              <a:solidFill>
                <a:srgbClr val="F5F5EF"/>
              </a:solidFill>
              <a:latin typeface="Now Bold"/>
              <a:ea typeface="Now Bold"/>
              <a:cs typeface="Now Bold"/>
              <a:sym typeface="Now Bold"/>
            </a:endParaRPr>
          </a:p>
          <a:p>
            <a:pPr algn="ctr">
              <a:lnSpc>
                <a:spcPts val="3541"/>
              </a:lnSpc>
            </a:pPr>
            <a:endParaRPr lang="en-US" sz="2529" b="1" dirty="0">
              <a:solidFill>
                <a:srgbClr val="F5F5EF"/>
              </a:solidFill>
              <a:latin typeface="Now Bold"/>
              <a:ea typeface="Now Bold"/>
              <a:cs typeface="Now Bold"/>
              <a:sym typeface="Now Bold"/>
            </a:endParaRPr>
          </a:p>
          <a:p>
            <a:pPr marL="0" rtl="0" fontAlgn="base">
              <a:lnSpc>
                <a:spcPts val="3541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2400" b="1" i="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</a:rPr>
              <a:t>Katalog komputerowy INTEGRO WWW w systemie PROLIB</a:t>
            </a:r>
            <a:endParaRPr lang="pl-PL" sz="2400" b="0" i="0" dirty="0"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endParaRPr>
          </a:p>
          <a:p>
            <a:pPr marL="0" rtl="0" fontAlgn="base">
              <a:lnSpc>
                <a:spcPts val="3541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2400" b="0" i="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</a:rPr>
              <a:t>jest podstawowym źródłem informacji o zbiorach, zawiera opisy bibliograficzne książek i czasopism znajdujących się w Bibliotece Uniwersyteckiej  oraz miejsce ich gromadzenia. Katalog połączony z </a:t>
            </a:r>
            <a:r>
              <a:rPr lang="pl-PL" sz="2400" b="0" i="1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</a:rPr>
              <a:t>Zasobami elektronicznymi </a:t>
            </a:r>
            <a:r>
              <a:rPr lang="pl-PL" sz="2400" b="0" i="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</a:rPr>
              <a:t>tj.</a:t>
            </a:r>
            <a:r>
              <a:rPr lang="pl-PL" sz="2400" b="0" i="1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pl-PL" sz="2400" b="1" i="0" dirty="0" err="1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</a:rPr>
              <a:t>Academica</a:t>
            </a:r>
            <a:r>
              <a:rPr lang="pl-PL" sz="2400" b="1" i="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</a:rPr>
              <a:t>, IBUK Libra, </a:t>
            </a:r>
            <a:r>
              <a:rPr lang="pl-PL" sz="2400" b="1" i="0" dirty="0" err="1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</a:rPr>
              <a:t>Arianta</a:t>
            </a:r>
            <a:r>
              <a:rPr lang="pl-PL" sz="2400" b="1" i="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</a:rPr>
              <a:t>, Biblioteka Nauki, RCIN, Wolne Lektury</a:t>
            </a:r>
            <a:r>
              <a:rPr lang="pl-PL" sz="2400" b="0" i="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</a:rPr>
              <a:t> co pozwala dotrzeć do pełnych tekstów dokumentów</a:t>
            </a:r>
          </a:p>
          <a:p>
            <a:pPr marL="0" rtl="0" fontAlgn="base">
              <a:lnSpc>
                <a:spcPts val="3541"/>
              </a:lnSpc>
              <a:spcBef>
                <a:spcPts val="0"/>
              </a:spcBef>
              <a:spcAft>
                <a:spcPts val="0"/>
              </a:spcAft>
            </a:pPr>
            <a:endParaRPr lang="en-US" sz="2307" dirty="0">
              <a:solidFill>
                <a:srgbClr val="F5F5EF"/>
              </a:solidFill>
              <a:latin typeface="Now"/>
              <a:ea typeface="Now"/>
              <a:cs typeface="Now"/>
              <a:sym typeface="Now"/>
            </a:endParaRPr>
          </a:p>
          <a:p>
            <a:pPr marL="527444" lvl="2" indent="-175815">
              <a:lnSpc>
                <a:spcPts val="3229"/>
              </a:lnSpc>
            </a:pPr>
            <a:r>
              <a:rPr lang="en-US" sz="2307" b="1" u="sng" dirty="0">
                <a:solidFill>
                  <a:schemeClr val="bg1">
                    <a:lumMod val="95000"/>
                  </a:schemeClr>
                </a:solidFill>
                <a:ea typeface="Now Bold"/>
                <a:cs typeface="Now Bold"/>
                <a:sym typeface="Now Bold"/>
                <a:hlinkClick r:id="rId17" tooltip="http://katalog.uniwersytetradom.pl/integro/catalo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http://katalog.uniwersytetradom.pl/integro/catalog</a:t>
            </a:r>
          </a:p>
          <a:p>
            <a:pPr marL="527444" lvl="2" indent="-175815" algn="l">
              <a:lnSpc>
                <a:spcPts val="3229"/>
              </a:lnSpc>
            </a:pPr>
            <a:endParaRPr lang="en-US" sz="2307" b="1" u="sng" dirty="0">
              <a:solidFill>
                <a:srgbClr val="0000FF"/>
              </a:solidFill>
              <a:latin typeface="Now Bold"/>
              <a:ea typeface="Now Bold"/>
              <a:cs typeface="Now Bold"/>
              <a:sym typeface="Now Bold"/>
              <a:hlinkClick r:id="rId17" tooltip="http://katalog.uniwersytetradom.pl/integro/catalog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EDF9325B-CF7B-454D-9DDA-0B1E69D7C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http://katalog.uniwersytetradom.pl/integro/catalog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6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54500" y="1028700"/>
            <a:ext cx="8339351" cy="8339351"/>
          </a:xfrm>
          <a:custGeom>
            <a:avLst/>
            <a:gdLst/>
            <a:ahLst/>
            <a:cxnLst/>
            <a:rect l="l" t="t" r="r" b="b"/>
            <a:pathLst>
              <a:path w="8339351" h="8339351">
                <a:moveTo>
                  <a:pt x="0" y="0"/>
                </a:moveTo>
                <a:lnTo>
                  <a:pt x="8339351" y="0"/>
                </a:lnTo>
                <a:lnTo>
                  <a:pt x="8339351" y="8339351"/>
                </a:lnTo>
                <a:lnTo>
                  <a:pt x="0" y="83393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624833" y="-2907056"/>
            <a:ext cx="12138034" cy="12138034"/>
          </a:xfrm>
          <a:custGeom>
            <a:avLst/>
            <a:gdLst/>
            <a:ahLst/>
            <a:cxnLst/>
            <a:rect l="l" t="t" r="r" b="b"/>
            <a:pathLst>
              <a:path w="12138034" h="12138034">
                <a:moveTo>
                  <a:pt x="0" y="0"/>
                </a:moveTo>
                <a:lnTo>
                  <a:pt x="12138034" y="0"/>
                </a:lnTo>
                <a:lnTo>
                  <a:pt x="12138034" y="12138034"/>
                </a:lnTo>
                <a:lnTo>
                  <a:pt x="0" y="121380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553694" y="266701"/>
            <a:ext cx="10297422" cy="8686800"/>
          </a:xfrm>
          <a:custGeom>
            <a:avLst/>
            <a:gdLst/>
            <a:ahLst/>
            <a:cxnLst/>
            <a:rect l="l" t="t" r="r" b="b"/>
            <a:pathLst>
              <a:path w="10297422" h="8449101">
                <a:moveTo>
                  <a:pt x="0" y="0"/>
                </a:moveTo>
                <a:lnTo>
                  <a:pt x="10297422" y="0"/>
                </a:lnTo>
                <a:lnTo>
                  <a:pt x="10297422" y="8449101"/>
                </a:lnTo>
                <a:lnTo>
                  <a:pt x="0" y="84491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585950" y="-237755"/>
            <a:ext cx="12138034" cy="12138034"/>
          </a:xfrm>
          <a:custGeom>
            <a:avLst/>
            <a:gdLst/>
            <a:ahLst/>
            <a:cxnLst/>
            <a:rect l="l" t="t" r="r" b="b"/>
            <a:pathLst>
              <a:path w="12138034" h="12138034">
                <a:moveTo>
                  <a:pt x="0" y="0"/>
                </a:moveTo>
                <a:lnTo>
                  <a:pt x="12138034" y="0"/>
                </a:lnTo>
                <a:lnTo>
                  <a:pt x="12138034" y="12138034"/>
                </a:lnTo>
                <a:lnTo>
                  <a:pt x="0" y="121380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1457" y="1648869"/>
            <a:ext cx="7160657" cy="614466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760117" y="86979"/>
            <a:ext cx="11734799" cy="913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84"/>
              </a:lnSpc>
            </a:pPr>
            <a:r>
              <a:rPr lang="en-US" sz="4000" b="1" dirty="0" err="1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Wyszukiwanie</a:t>
            </a:r>
            <a:r>
              <a:rPr lang="en-US" sz="4000" b="1" dirty="0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 w </a:t>
            </a:r>
            <a:r>
              <a:rPr lang="en-US" sz="4000" b="1" dirty="0" err="1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katalogu</a:t>
            </a:r>
            <a:r>
              <a:rPr lang="en-US" sz="4000" b="1" dirty="0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 INTEGRO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784313" y="1535260"/>
            <a:ext cx="9836184" cy="68880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Now" panose="020B0604020202020204" charset="-18"/>
                <a:ea typeface="Now Bold"/>
                <a:cs typeface="Now Bold"/>
                <a:sym typeface="Now Bold"/>
              </a:rPr>
              <a:t>W </a:t>
            </a:r>
            <a:r>
              <a:rPr lang="en-US" sz="3200" b="1" dirty="0" err="1">
                <a:solidFill>
                  <a:srgbClr val="000000"/>
                </a:solidFill>
                <a:latin typeface="Now" panose="020B0604020202020204" charset="-18"/>
                <a:ea typeface="Now Bold"/>
                <a:cs typeface="Now Bold"/>
                <a:sym typeface="Now Bold"/>
              </a:rPr>
              <a:t>katalogu</a:t>
            </a:r>
            <a:r>
              <a:rPr lang="en-US" sz="3200" b="1" dirty="0">
                <a:solidFill>
                  <a:srgbClr val="000000"/>
                </a:solidFill>
                <a:latin typeface="Now" panose="020B0604020202020204" charset="-18"/>
                <a:ea typeface="Now Bold"/>
                <a:cs typeface="Now Bold"/>
                <a:sym typeface="Now Bold"/>
              </a:rPr>
              <a:t> INTEGRO </a:t>
            </a:r>
            <a:r>
              <a:rPr lang="en-US" sz="3200" b="1" dirty="0" err="1">
                <a:solidFill>
                  <a:srgbClr val="000000"/>
                </a:solidFill>
                <a:latin typeface="Now" panose="020B0604020202020204" charset="-18"/>
                <a:ea typeface="Now Bold"/>
                <a:cs typeface="Now Bold"/>
                <a:sym typeface="Now Bold"/>
              </a:rPr>
              <a:t>możemy</a:t>
            </a:r>
            <a:r>
              <a:rPr lang="en-US" sz="3200" b="1" dirty="0">
                <a:solidFill>
                  <a:srgbClr val="000000"/>
                </a:solidFill>
                <a:latin typeface="Now" panose="020B0604020202020204" charset="-18"/>
                <a:ea typeface="Now Bold"/>
                <a:cs typeface="Now Bold"/>
                <a:sym typeface="Now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Now" panose="020B0604020202020204" charset="-18"/>
                <a:ea typeface="Now Bold"/>
                <a:cs typeface="Now Bold"/>
                <a:sym typeface="Now Bold"/>
              </a:rPr>
              <a:t>przeszukiwać</a:t>
            </a:r>
            <a:r>
              <a:rPr lang="en-US" sz="3200" b="1" dirty="0">
                <a:solidFill>
                  <a:srgbClr val="000000"/>
                </a:solidFill>
                <a:latin typeface="Now" panose="020B0604020202020204" charset="-18"/>
                <a:ea typeface="Now Bold"/>
                <a:cs typeface="Now Bold"/>
                <a:sym typeface="Now Bold"/>
              </a:rPr>
              <a:t> :</a:t>
            </a:r>
            <a:endParaRPr lang="pl-PL" sz="3200" b="1" dirty="0">
              <a:solidFill>
                <a:srgbClr val="000000"/>
              </a:solidFill>
              <a:latin typeface="Now" panose="020B0604020202020204" charset="-18"/>
              <a:ea typeface="Now Bold"/>
              <a:cs typeface="Now Bold"/>
              <a:sym typeface="Now Bold"/>
            </a:endParaRPr>
          </a:p>
          <a:p>
            <a:pPr algn="ctr"/>
            <a:endParaRPr lang="pl-PL" sz="3200" b="1" dirty="0">
              <a:solidFill>
                <a:srgbClr val="000000"/>
              </a:solidFill>
              <a:latin typeface="Now" panose="020B0604020202020204" charset="-18"/>
              <a:ea typeface="Now Bold"/>
              <a:cs typeface="Now Bold"/>
              <a:sym typeface="Now Bold"/>
            </a:endParaRPr>
          </a:p>
          <a:p>
            <a:pPr algn="ctr"/>
            <a:r>
              <a:rPr lang="pl-PL" sz="2400" b="1" dirty="0">
                <a:solidFill>
                  <a:srgbClr val="000000"/>
                </a:solidFill>
                <a:latin typeface="Now" panose="020B0604020202020204" charset="-18"/>
                <a:ea typeface="Arimo Bold" panose="020B0604020202020204" charset="0"/>
                <a:cs typeface="Arimo Bold" panose="020B0604020202020204" charset="0"/>
                <a:sym typeface="Now Bold"/>
              </a:rPr>
              <a:t>    </a:t>
            </a:r>
            <a:r>
              <a:rPr lang="pl-PL" sz="2400" b="1" u="sng" dirty="0">
                <a:solidFill>
                  <a:srgbClr val="000000"/>
                </a:solidFill>
                <a:latin typeface="Now" panose="020B0604020202020204" charset="-18"/>
                <a:ea typeface="Arimo Bold" panose="020B0604020202020204" charset="0"/>
                <a:cs typeface="Arimo Bold" panose="020B0604020202020204" charset="0"/>
                <a:sym typeface="Now Bold"/>
              </a:rPr>
              <a:t>Katalog biblioteki </a:t>
            </a:r>
            <a:r>
              <a:rPr lang="pl-PL" sz="2400" b="1" dirty="0">
                <a:solidFill>
                  <a:srgbClr val="000000"/>
                </a:solidFill>
                <a:latin typeface="Now" panose="020B0604020202020204" charset="-18"/>
                <a:ea typeface="Arimo Bold" panose="020B0604020202020204" charset="0"/>
                <a:cs typeface="Arimo Bold" panose="020B0604020202020204" charset="0"/>
                <a:sym typeface="Now Bold"/>
              </a:rPr>
              <a:t>oraz </a:t>
            </a:r>
            <a:r>
              <a:rPr lang="pl-PL" sz="2400" b="1" u="sng" dirty="0">
                <a:solidFill>
                  <a:srgbClr val="000000"/>
                </a:solidFill>
                <a:latin typeface="Now" panose="020B0604020202020204" charset="-18"/>
                <a:ea typeface="Arimo Bold" panose="020B0604020202020204" charset="0"/>
                <a:cs typeface="Arimo Bold" panose="020B0604020202020204" charset="0"/>
                <a:sym typeface="Now Bold"/>
              </a:rPr>
              <a:t>zasoby cyfrowe </a:t>
            </a:r>
            <a:r>
              <a:rPr lang="pl-PL" sz="2400" b="1" dirty="0">
                <a:solidFill>
                  <a:srgbClr val="000000"/>
                </a:solidFill>
                <a:latin typeface="Now" panose="020B0604020202020204" charset="-18"/>
                <a:ea typeface="Now Bold"/>
                <a:cs typeface="Now Bold"/>
                <a:sym typeface="Now Bold"/>
              </a:rPr>
              <a:t>poprzez wybór              indeksu wyszukiwawczego:</a:t>
            </a:r>
            <a:endParaRPr lang="pl-PL" sz="2400" b="1" dirty="0">
              <a:solidFill>
                <a:srgbClr val="000000"/>
              </a:solidFill>
              <a:latin typeface="Now" panose="020B0604020202020204" charset="-18"/>
              <a:ea typeface="Now"/>
              <a:cs typeface="Now"/>
              <a:sym typeface="Now"/>
            </a:endParaRPr>
          </a:p>
          <a:p>
            <a:pPr marL="935109" lvl="2" indent="-514350" algn="l">
              <a:buFont typeface="+mj-lt"/>
              <a:buAutoNum type="arabicPeriod"/>
            </a:pPr>
            <a:r>
              <a:rPr lang="pl-PL" sz="2400" b="1" dirty="0">
                <a:solidFill>
                  <a:srgbClr val="000000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wszystkie pola</a:t>
            </a:r>
          </a:p>
          <a:p>
            <a:pPr marL="935109" lvl="2" indent="-514350" algn="l">
              <a:buFont typeface="+mj-lt"/>
              <a:buAutoNum type="arabicPeriod"/>
            </a:pPr>
            <a:r>
              <a:rPr lang="pl-PL" sz="2400" b="1" dirty="0">
                <a:solidFill>
                  <a:srgbClr val="000000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autor</a:t>
            </a:r>
          </a:p>
          <a:p>
            <a:pPr marL="935109" lvl="2" indent="-514350" algn="l">
              <a:buFont typeface="+mj-lt"/>
              <a:buAutoNum type="arabicPeriod"/>
            </a:pPr>
            <a:r>
              <a:rPr lang="pl-PL" sz="2400" b="1" dirty="0">
                <a:solidFill>
                  <a:srgbClr val="000000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tytuł</a:t>
            </a:r>
          </a:p>
          <a:p>
            <a:pPr marL="935109" lvl="2" indent="-514350" algn="l">
              <a:buFont typeface="+mj-lt"/>
              <a:buAutoNum type="arabicPeriod"/>
            </a:pPr>
            <a:r>
              <a:rPr lang="pl-PL" sz="2400" b="1" dirty="0">
                <a:solidFill>
                  <a:srgbClr val="000000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temat </a:t>
            </a:r>
          </a:p>
          <a:p>
            <a:pPr marL="420759" lvl="2" algn="l"/>
            <a:endParaRPr lang="en-US" sz="2400" b="1" dirty="0">
              <a:solidFill>
                <a:srgbClr val="000000"/>
              </a:solidFill>
              <a:latin typeface="Now" panose="020B0604020202020204" charset="-18"/>
              <a:ea typeface="Now"/>
              <a:cs typeface="Now"/>
              <a:sym typeface="Now"/>
            </a:endParaRPr>
          </a:p>
          <a:p>
            <a:pPr marL="420759" lvl="2" algn="ctr"/>
            <a:r>
              <a:rPr lang="pl-PL" sz="2400" b="1" dirty="0">
                <a:solidFill>
                  <a:srgbClr val="000000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A także wyszukiwać poprzez </a:t>
            </a:r>
            <a:r>
              <a:rPr lang="pl-PL" sz="2400" b="1" u="sng" dirty="0">
                <a:solidFill>
                  <a:srgbClr val="000000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egzemplarz</a:t>
            </a:r>
            <a:r>
              <a:rPr lang="en-US" sz="2400" b="1" dirty="0">
                <a:solidFill>
                  <a:srgbClr val="000000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pl-PL" sz="2400" b="1" dirty="0">
                <a:solidFill>
                  <a:srgbClr val="000000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:</a:t>
            </a:r>
          </a:p>
          <a:p>
            <a:pPr marL="420759" lvl="2" algn="ctr"/>
            <a:r>
              <a:rPr lang="en-US" sz="2400" b="1" dirty="0">
                <a:solidFill>
                  <a:srgbClr val="000000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  <a:r>
              <a:rPr lang="pl-PL" sz="2400" b="1" dirty="0">
                <a:solidFill>
                  <a:srgbClr val="000000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 </a:t>
            </a:r>
          </a:p>
          <a:p>
            <a:pPr marL="935109" lvl="2" indent="-514350" algn="l">
              <a:buFont typeface="+mj-lt"/>
              <a:buAutoNum type="arabicPeriod"/>
            </a:pPr>
            <a:r>
              <a:rPr lang="pl-PL" sz="2400" b="1" dirty="0">
                <a:solidFill>
                  <a:srgbClr val="000000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wg inwentarza </a:t>
            </a:r>
          </a:p>
          <a:p>
            <a:pPr marL="935109" lvl="2" indent="-514350" algn="l">
              <a:buFont typeface="+mj-lt"/>
              <a:buAutoNum type="arabicPeriod"/>
            </a:pPr>
            <a:r>
              <a:rPr lang="pl-PL" sz="2400" b="1" dirty="0">
                <a:solidFill>
                  <a:srgbClr val="000000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wg sygnatury poszukiwanego dokumentu</a:t>
            </a:r>
          </a:p>
          <a:p>
            <a:pPr marL="420759" lvl="2" algn="l"/>
            <a:endParaRPr lang="pl-PL" sz="2000" dirty="0">
              <a:solidFill>
                <a:srgbClr val="000000"/>
              </a:solidFill>
              <a:latin typeface="Now" panose="020B0604020202020204" charset="-18"/>
              <a:ea typeface="Now"/>
              <a:cs typeface="Now"/>
              <a:sym typeface="Now"/>
            </a:endParaRPr>
          </a:p>
          <a:p>
            <a:pPr marL="420759" lvl="2" algn="l"/>
            <a:endParaRPr lang="pl-PL" sz="2760" b="1" dirty="0">
              <a:solidFill>
                <a:srgbClr val="000000"/>
              </a:solidFill>
              <a:latin typeface="Now" panose="020B0604020202020204" charset="-18"/>
              <a:ea typeface="Now"/>
              <a:cs typeface="Now"/>
              <a:sym typeface="Now"/>
            </a:endParaRPr>
          </a:p>
          <a:p>
            <a:pPr marL="420759" lvl="2" algn="l"/>
            <a:r>
              <a:rPr lang="pl-PL" sz="2000" b="1" dirty="0">
                <a:solidFill>
                  <a:srgbClr val="000000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Więcej informacji na stronie: </a:t>
            </a:r>
            <a:r>
              <a:rPr lang="pl-PL" sz="2000" b="1" dirty="0">
                <a:solidFill>
                  <a:schemeClr val="tx2">
                    <a:lumMod val="50000"/>
                  </a:schemeClr>
                </a:solidFill>
                <a:latin typeface="Now" panose="020B0604020202020204" charset="-18"/>
                <a:ea typeface="Now"/>
                <a:cs typeface="Now"/>
                <a:sym typeface="Now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www.biblioteka.uniwersytetradom.pl/katalogi/</a:t>
            </a:r>
            <a:endParaRPr lang="pl-PL" sz="2000" b="1" dirty="0">
              <a:solidFill>
                <a:schemeClr val="tx2">
                  <a:lumMod val="50000"/>
                </a:schemeClr>
              </a:solidFill>
              <a:latin typeface="Now" panose="020B0604020202020204" charset="-18"/>
              <a:ea typeface="Now"/>
              <a:cs typeface="Now"/>
              <a:sym typeface="Now"/>
            </a:endParaRPr>
          </a:p>
          <a:p>
            <a:pPr marL="420759" lvl="2" algn="l"/>
            <a:r>
              <a:rPr lang="pl-PL" sz="2000" b="1" dirty="0">
                <a:solidFill>
                  <a:srgbClr val="000000"/>
                </a:solidFill>
                <a:latin typeface="Now" panose="020B0604020202020204" charset="-18"/>
                <a:ea typeface="Now"/>
                <a:cs typeface="Now"/>
                <a:sym typeface="Now"/>
              </a:rPr>
              <a:t>poprzez „ Instrukcja korzystania”</a:t>
            </a:r>
            <a:endParaRPr lang="en-US" sz="2000" b="1" dirty="0">
              <a:solidFill>
                <a:srgbClr val="000000"/>
              </a:solidFill>
              <a:latin typeface="Now" panose="020B0604020202020204" charset="-18"/>
              <a:ea typeface="Now"/>
              <a:cs typeface="Now"/>
              <a:sym typeface="Now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76673" y="-2584388"/>
            <a:ext cx="11220673" cy="11220673"/>
          </a:xfrm>
          <a:custGeom>
            <a:avLst/>
            <a:gdLst/>
            <a:ahLst/>
            <a:cxnLst/>
            <a:rect l="l" t="t" r="r" b="b"/>
            <a:pathLst>
              <a:path w="11220673" h="11220673">
                <a:moveTo>
                  <a:pt x="0" y="0"/>
                </a:moveTo>
                <a:lnTo>
                  <a:pt x="11220673" y="0"/>
                </a:lnTo>
                <a:lnTo>
                  <a:pt x="11220673" y="11220673"/>
                </a:lnTo>
                <a:lnTo>
                  <a:pt x="0" y="11220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863795" y="5616140"/>
            <a:ext cx="5255277" cy="5255277"/>
          </a:xfrm>
          <a:custGeom>
            <a:avLst/>
            <a:gdLst/>
            <a:ahLst/>
            <a:cxnLst/>
            <a:rect l="l" t="t" r="r" b="b"/>
            <a:pathLst>
              <a:path w="5255277" h="5255277">
                <a:moveTo>
                  <a:pt x="0" y="0"/>
                </a:moveTo>
                <a:lnTo>
                  <a:pt x="5255277" y="0"/>
                </a:lnTo>
                <a:lnTo>
                  <a:pt x="5255277" y="5255277"/>
                </a:lnTo>
                <a:lnTo>
                  <a:pt x="0" y="52552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302084" y="3543123"/>
            <a:ext cx="9588951" cy="9588951"/>
          </a:xfrm>
          <a:custGeom>
            <a:avLst/>
            <a:gdLst/>
            <a:ahLst/>
            <a:cxnLst/>
            <a:rect l="l" t="t" r="r" b="b"/>
            <a:pathLst>
              <a:path w="9588951" h="9588951">
                <a:moveTo>
                  <a:pt x="0" y="0"/>
                </a:moveTo>
                <a:lnTo>
                  <a:pt x="9588951" y="0"/>
                </a:lnTo>
                <a:lnTo>
                  <a:pt x="9588951" y="9588951"/>
                </a:lnTo>
                <a:lnTo>
                  <a:pt x="0" y="95889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084627" y="1668573"/>
            <a:ext cx="11203373" cy="6751527"/>
          </a:xfrm>
          <a:custGeom>
            <a:avLst/>
            <a:gdLst/>
            <a:ahLst/>
            <a:cxnLst/>
            <a:rect l="l" t="t" r="r" b="b"/>
            <a:pathLst>
              <a:path w="16440763" h="8306117">
                <a:moveTo>
                  <a:pt x="0" y="0"/>
                </a:moveTo>
                <a:lnTo>
                  <a:pt x="16440763" y="0"/>
                </a:lnTo>
                <a:lnTo>
                  <a:pt x="16440763" y="8306117"/>
                </a:lnTo>
                <a:lnTo>
                  <a:pt x="0" y="83061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14059" y="0"/>
            <a:ext cx="5231176" cy="5331746"/>
          </a:xfrm>
          <a:custGeom>
            <a:avLst/>
            <a:gdLst/>
            <a:ahLst/>
            <a:cxnLst/>
            <a:rect l="l" t="t" r="r" b="b"/>
            <a:pathLst>
              <a:path w="5231176" h="5331746">
                <a:moveTo>
                  <a:pt x="0" y="0"/>
                </a:moveTo>
                <a:lnTo>
                  <a:pt x="5231176" y="0"/>
                </a:lnTo>
                <a:lnTo>
                  <a:pt x="5231176" y="5331746"/>
                </a:lnTo>
                <a:lnTo>
                  <a:pt x="0" y="53317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084627" y="198541"/>
            <a:ext cx="11203373" cy="1288656"/>
          </a:xfrm>
          <a:custGeom>
            <a:avLst/>
            <a:gdLst/>
            <a:ahLst/>
            <a:cxnLst/>
            <a:rect l="l" t="t" r="r" b="b"/>
            <a:pathLst>
              <a:path w="11791849" h="1288656">
                <a:moveTo>
                  <a:pt x="0" y="0"/>
                </a:moveTo>
                <a:lnTo>
                  <a:pt x="11791849" y="0"/>
                </a:lnTo>
                <a:lnTo>
                  <a:pt x="11791849" y="1288657"/>
                </a:lnTo>
                <a:lnTo>
                  <a:pt x="0" y="12886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791651" y="392190"/>
            <a:ext cx="9110450" cy="825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5"/>
              </a:lnSpc>
            </a:pPr>
            <a:r>
              <a:rPr lang="en-US" sz="4403" b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Wypożyczalnia  Książek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4"/>
          <a:srcRect l="112" r="114"/>
          <a:stretch>
            <a:fillRect/>
          </a:stretch>
        </p:blipFill>
        <p:spPr>
          <a:xfrm>
            <a:off x="1706855" y="931971"/>
            <a:ext cx="4445584" cy="4297398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-42151" y="5044336"/>
            <a:ext cx="5262395" cy="5262395"/>
            <a:chOff x="0" y="0"/>
            <a:chExt cx="7189605" cy="718960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189597" cy="7189597"/>
            </a:xfrm>
            <a:custGeom>
              <a:avLst/>
              <a:gdLst/>
              <a:ahLst/>
              <a:cxnLst/>
              <a:rect l="l" t="t" r="r" b="b"/>
              <a:pathLst>
                <a:path w="7189597" h="7189597">
                  <a:moveTo>
                    <a:pt x="0" y="0"/>
                  </a:moveTo>
                  <a:lnTo>
                    <a:pt x="5545836" y="0"/>
                  </a:lnTo>
                  <a:cubicBezTo>
                    <a:pt x="6452489" y="0"/>
                    <a:pt x="7189597" y="736981"/>
                    <a:pt x="7189597" y="1643761"/>
                  </a:cubicBezTo>
                  <a:lnTo>
                    <a:pt x="7189597" y="7189597"/>
                  </a:lnTo>
                  <a:lnTo>
                    <a:pt x="0" y="71895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13753" t="-2544" r="-1493" b="-705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7760092" y="2763713"/>
            <a:ext cx="10347939" cy="4802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1"/>
              </a:lnSpc>
            </a:pPr>
            <a:r>
              <a:rPr lang="en-US" sz="2822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Wypożyczyć</a:t>
            </a:r>
            <a:r>
              <a:rPr lang="en-US" sz="2822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822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książkę</a:t>
            </a:r>
            <a:r>
              <a:rPr lang="en-US" sz="2822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822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można</a:t>
            </a:r>
            <a:r>
              <a:rPr lang="en-US" sz="2822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:</a:t>
            </a:r>
          </a:p>
          <a:p>
            <a:pPr algn="l">
              <a:lnSpc>
                <a:spcPts val="3951"/>
              </a:lnSpc>
            </a:pPr>
            <a:endParaRPr lang="en-US" sz="2822" b="1" dirty="0">
              <a:solidFill>
                <a:srgbClr val="FFFFFF"/>
              </a:solidFill>
              <a:latin typeface="Now Bold"/>
              <a:ea typeface="Now Bold"/>
              <a:cs typeface="Now Bold"/>
              <a:sym typeface="Now Bold"/>
            </a:endParaRPr>
          </a:p>
          <a:p>
            <a:pPr marL="599543" lvl="2" indent="-199848" algn="l">
              <a:lnSpc>
                <a:spcPts val="3671"/>
              </a:lnSpc>
              <a:buFont typeface="Arial"/>
              <a:buChar char="⚬"/>
            </a:pPr>
            <a:r>
              <a:rPr lang="en-US" sz="2622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przez</a:t>
            </a:r>
            <a:r>
              <a:rPr lang="en-US" sz="2622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622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katalog</a:t>
            </a:r>
            <a:r>
              <a:rPr lang="en-US" sz="2622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INTEGRO WWW</a:t>
            </a:r>
          </a:p>
          <a:p>
            <a:pPr algn="l">
              <a:lnSpc>
                <a:spcPts val="3671"/>
              </a:lnSpc>
            </a:pPr>
            <a:r>
              <a:rPr lang="pl-PL" sz="2622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    </a:t>
            </a:r>
            <a:r>
              <a:rPr lang="en-US" sz="2622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-</a:t>
            </a:r>
            <a:r>
              <a:rPr lang="en-US" sz="2622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22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zalogować</a:t>
            </a:r>
            <a:r>
              <a:rPr lang="en-US" sz="2622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22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się</a:t>
            </a:r>
            <a:r>
              <a:rPr lang="en-US" sz="2622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22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i</a:t>
            </a:r>
            <a:r>
              <a:rPr lang="en-US" sz="2622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22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zamówić</a:t>
            </a:r>
            <a:r>
              <a:rPr lang="en-US" sz="2622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22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książki</a:t>
            </a:r>
            <a:r>
              <a:rPr lang="en-US" sz="2622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</a:p>
          <a:p>
            <a:pPr algn="l">
              <a:lnSpc>
                <a:spcPts val="3671"/>
              </a:lnSpc>
            </a:pPr>
            <a:r>
              <a:rPr lang="pl-PL" sz="2622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      </a:t>
            </a:r>
            <a:r>
              <a:rPr lang="en-US" sz="2622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znajdujące</a:t>
            </a:r>
            <a:r>
              <a:rPr lang="en-US" sz="2622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22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się</a:t>
            </a:r>
            <a:r>
              <a:rPr lang="en-US" sz="2622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w </a:t>
            </a:r>
            <a:r>
              <a:rPr lang="pl-PL" sz="2622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M</a:t>
            </a:r>
            <a:r>
              <a:rPr lang="en-US" sz="2622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agazynie</a:t>
            </a:r>
            <a:r>
              <a:rPr lang="en-US" sz="2622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pl-PL" sz="2622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G</a:t>
            </a:r>
            <a:r>
              <a:rPr lang="en-US" sz="2622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łównym</a:t>
            </a:r>
            <a:r>
              <a:rPr lang="en-US" sz="2622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pl-PL" sz="2622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B</a:t>
            </a:r>
            <a:r>
              <a:rPr lang="en-US" sz="2622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iblioteki</a:t>
            </a:r>
            <a:endParaRPr lang="en-US" sz="2622" dirty="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  <a:p>
            <a:pPr marL="599543" lvl="2" indent="-199848" algn="l">
              <a:lnSpc>
                <a:spcPts val="3671"/>
              </a:lnSpc>
            </a:pPr>
            <a:endParaRPr lang="en-US" sz="2622" dirty="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  <a:p>
            <a:pPr marL="599442" lvl="2" indent="-199814" algn="l">
              <a:lnSpc>
                <a:spcPts val="3671"/>
              </a:lnSpc>
              <a:buFont typeface="Arial"/>
              <a:buChar char="⚬"/>
            </a:pPr>
            <a:r>
              <a:rPr lang="en-US" sz="2622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przez</a:t>
            </a:r>
            <a:r>
              <a:rPr lang="en-US" sz="2622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2622" b="1" dirty="0" err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samoobsługę</a:t>
            </a:r>
            <a:r>
              <a:rPr lang="en-US" sz="2622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w </a:t>
            </a:r>
            <a:r>
              <a:rPr lang="en-US" sz="2622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magazynie</a:t>
            </a:r>
            <a:r>
              <a:rPr lang="en-US" sz="2622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22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wolnego</a:t>
            </a:r>
            <a:r>
              <a:rPr lang="en-US" sz="2622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22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dostępu</a:t>
            </a:r>
            <a:r>
              <a:rPr lang="en-US" sz="2622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(</a:t>
            </a:r>
            <a:r>
              <a:rPr lang="en-US" sz="2622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podręczniki</a:t>
            </a:r>
            <a:r>
              <a:rPr lang="en-US" sz="2622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o </a:t>
            </a:r>
            <a:r>
              <a:rPr lang="en-US" sz="2622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sygnaturze</a:t>
            </a:r>
            <a:r>
              <a:rPr lang="en-US" sz="2622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z </a:t>
            </a:r>
            <a:r>
              <a:rPr lang="en-US" sz="2622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dodatkową</a:t>
            </a:r>
            <a:r>
              <a:rPr lang="en-US" sz="2622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22" dirty="0" err="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literą</a:t>
            </a:r>
            <a:r>
              <a:rPr lang="en-US" sz="2622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2622" b="1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A </a:t>
            </a:r>
            <a:r>
              <a:rPr lang="en-US" sz="2622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)</a:t>
            </a:r>
          </a:p>
          <a:p>
            <a:pPr algn="l">
              <a:lnSpc>
                <a:spcPts val="3671"/>
              </a:lnSpc>
            </a:pPr>
            <a:endParaRPr lang="en-US" sz="2622" dirty="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3671"/>
              </a:lnSpc>
            </a:pPr>
            <a:r>
              <a:rPr lang="en-US" sz="2622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   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1597</TotalTime>
  <Words>2288</Words>
  <Application>Microsoft Office PowerPoint</Application>
  <PresentationFormat>Niestandardowy</PresentationFormat>
  <Paragraphs>319</Paragraphs>
  <Slides>34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34</vt:i4>
      </vt:variant>
    </vt:vector>
  </HeadingPairs>
  <TitlesOfParts>
    <vt:vector size="42" baseType="lpstr">
      <vt:lpstr>Now Bold</vt:lpstr>
      <vt:lpstr>Arial</vt:lpstr>
      <vt:lpstr>Arimo Bold</vt:lpstr>
      <vt:lpstr>Open Sans Bold</vt:lpstr>
      <vt:lpstr>Now</vt:lpstr>
      <vt:lpstr>Calibri</vt:lpstr>
      <vt:lpstr>Now Medium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Zapraszamy do korzystania z zasobów Biblioteki Uniwersytetu. Odwiedź nas na facebooku: https://biblioteka.uniwersytetradom.pl/ https://www.instagram.com/bibl.uwrad/ https://www.facebook.com/profile.php?id=61555348418266&amp;locale=pl_PL</dc:title>
  <cp:lastModifiedBy>julia</cp:lastModifiedBy>
  <cp:revision>51</cp:revision>
  <dcterms:created xsi:type="dcterms:W3CDTF">2006-08-16T00:00:00Z</dcterms:created>
  <dcterms:modified xsi:type="dcterms:W3CDTF">2024-11-12T13:28:36Z</dcterms:modified>
  <dc:identifier>DAGQhTcyOfs</dc:identifier>
</cp:coreProperties>
</file>