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79"/>
  </p:notesMasterIdLst>
  <p:sldIdLst>
    <p:sldId id="256" r:id="rId3"/>
    <p:sldId id="326" r:id="rId4"/>
    <p:sldId id="258" r:id="rId5"/>
    <p:sldId id="327" r:id="rId6"/>
    <p:sldId id="328" r:id="rId7"/>
    <p:sldId id="329" r:id="rId8"/>
    <p:sldId id="330" r:id="rId9"/>
    <p:sldId id="331" r:id="rId10"/>
    <p:sldId id="33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34" r:id="rId27"/>
    <p:sldId id="335" r:id="rId28"/>
    <p:sldId id="281" r:id="rId29"/>
    <p:sldId id="336" r:id="rId30"/>
    <p:sldId id="340" r:id="rId31"/>
    <p:sldId id="280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37" r:id="rId51"/>
    <p:sldId id="300" r:id="rId52"/>
    <p:sldId id="301" r:id="rId53"/>
    <p:sldId id="338" r:id="rId54"/>
    <p:sldId id="302" r:id="rId55"/>
    <p:sldId id="339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2" autoAdjust="0"/>
    <p:restoredTop sz="94660"/>
  </p:normalViewPr>
  <p:slideViewPr>
    <p:cSldViewPr>
      <p:cViewPr>
        <p:scale>
          <a:sx n="100" d="100"/>
          <a:sy n="100" d="100"/>
        </p:scale>
        <p:origin x="8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6256F-FA22-4895-B055-A6B7DFE1B1CB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DC37B-3AF7-4E9C-B1C6-1AE5A6B73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50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DC37B-3AF7-4E9C-B1C6-1AE5A6B731A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62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2B35EB-FD86-42CA-A712-3F107A92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2652"/>
            <a:ext cx="9223058" cy="146180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7E650F-7A38-4905-9C94-35CB7D505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7BD3C2-FE79-4C3A-B1A4-A2C2DBE2C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BEF6C21-3BF4-4398-B50A-D901FB171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7A3B73-2BC3-473B-9C1D-26527FB14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16ED0EA-B0ED-45C1-8971-6051069B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1E6DE97-4809-486C-9900-56DA9AA0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F9E9775-A181-462B-8B6F-38C8234E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4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50A47-6743-42DE-AD0A-129C83DC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507FE2-4B5E-4396-BDD9-7853F793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08C64E1-22EB-4159-8850-82C51F71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3601AC-72A2-462A-B12D-184B3627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387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D0BA7C6-5B15-41F9-9302-BD2D7268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856DA92-6665-4800-8B55-D699E706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A0F8EB-88D1-461A-839A-0917BBD3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92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88F523-E51A-4C27-94C2-36B558DE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5CF7C6-452E-43CC-B5BC-1EF8B2E0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72AE85B-0308-4FC7-95FC-CE208AE0F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546097-90F9-4326-995A-F54F428D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580465-2947-4EF9-9937-A3BC3223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6B2DEB-DD58-426D-9715-79EB220D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9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938305-2FCA-491B-B513-29D9E5EF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C709CC6-9057-409C-8E23-8BE7F492F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1088911"/>
            <a:ext cx="5413534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2F9B18-CA39-4E93-9D5E-2090C7E39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34E00D-CF2E-401C-88AA-9F23FE40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579A110-F37A-4B8A-BCE3-457BB0C9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35C6F4-9146-492E-8268-B5EB361E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870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8BEC1A-B05D-47F5-B3E7-2121E5CE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933B28-6E48-4942-88E3-AF0D33972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429E2C-525E-4C1D-9388-24495630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40375D-821C-47A1-B131-F4063F6E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6002E3D-933B-4593-935F-FC57D660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27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6BBE3AE-A064-4E01-B864-461C058E7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AD84B9-778B-49B5-891E-6AED572B8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402652"/>
            <a:ext cx="6783626" cy="6409166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4E5DB9-71E2-4CAD-9052-7068C2AB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47B6F0-7BDB-4264-A729-A3A6B04F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FF32DF-25F9-4C85-A9C2-CF01476F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52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8734A1-9227-4F76-B194-9312B6E8C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3B3E5C-437D-4470-B77F-3E280B1D3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EF8C7C-5B0A-424B-ADC0-E1390F4A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DF34FA-5BBD-402B-BF25-899AB752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F8568E-BA73-491F-BD14-E72BE9E2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941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3F9047-BDA1-4BD4-8185-E78D4FD8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6BB89-B197-421B-A6F5-AAB2623D3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C4F9DC-E68D-4950-86B4-F8933C44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AFA16C-2083-4BA7-A2E8-047757C0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3FFC-5194-48A7-A126-41798C75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93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B45F7F-108C-482A-A8D3-DA054713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885462"/>
            <a:ext cx="9223058" cy="314593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AD5EAF-0754-4C83-8FEC-6452FAF6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E24187-4DBD-4C74-A587-2407563F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225955-795D-43BE-820D-6A05AFEA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E2EC05-3E4B-41EC-9528-64E8ACF3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10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0B7B9-2B26-4BB3-8358-D388DFDD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CD80B5-97FA-4625-AA5C-4CE003412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5F0189-B8BA-42C2-ABD7-36F02078C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4712795-3DF1-4A32-88FA-5CE78B00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900B74A-771B-4F91-B6C8-3DEA63CE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1EB9D6-0525-42E8-903F-35EA4B13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58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3418"/>
            <a:ext cx="96285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8982" y="1392785"/>
            <a:ext cx="9695434" cy="189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3367B98-7F05-4886-87B6-4E5BACFA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232821-23C1-4D0B-BC6C-9780960A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CCB6A9-FBEC-4F87-BBEB-DF11F0D7F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FCD6-C51C-4BF8-8D16-DF390B1AEAC4}" type="datetimeFigureOut">
              <a:rPr lang="pl-PL" smtClean="0"/>
              <a:t>19.03.2025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5DAA89-429D-4ED0-A9C2-91B6AA4B0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7009642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7E5446-79D7-4F92-9E57-3C4E778A6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7009642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AEF0-360F-4C14-A19F-7985AB10B0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A585416B-FC16-49B8-BAA4-E922E2440ED4}"/>
              </a:ext>
            </a:extLst>
          </p:cNvPr>
          <p:cNvGrpSpPr/>
          <p:nvPr/>
        </p:nvGrpSpPr>
        <p:grpSpPr>
          <a:xfrm>
            <a:off x="58479" y="773906"/>
            <a:ext cx="10634921" cy="6015038"/>
            <a:chOff x="0" y="-154110"/>
            <a:chExt cx="24616046" cy="13870112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69239394-91D2-4446-9D9D-EA35C161B756}"/>
                </a:ext>
              </a:extLst>
            </p:cNvPr>
            <p:cNvSpPr/>
            <p:nvPr/>
          </p:nvSpPr>
          <p:spPr>
            <a:xfrm>
              <a:off x="0" y="-154110"/>
              <a:ext cx="24616046" cy="13870112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algn="l" defTabSz="802020" rtl="0"/>
              <a:endParaRPr lang="pl-PL" sz="1579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6DF1754-34D0-4C44-983C-16977AAA2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357" y="2369563"/>
            <a:ext cx="9632414" cy="2188804"/>
          </a:xfrm>
        </p:spPr>
        <p:txBody>
          <a:bodyPr>
            <a:normAutofit fontScale="90000"/>
          </a:bodyPr>
          <a:lstStyle/>
          <a:p>
            <a:r>
              <a:rPr lang="pl-PL" dirty="0"/>
              <a:t>Katalog INTEGRO zintegrowanego systemu bibliotecznego PROLIB – instrukcja korzystania </a:t>
            </a: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069CD018-E153-4E51-9A59-A379C803F73D}"/>
              </a:ext>
            </a:extLst>
          </p:cNvPr>
          <p:cNvSpPr/>
          <p:nvPr/>
        </p:nvSpPr>
        <p:spPr>
          <a:xfrm>
            <a:off x="241301" y="1068786"/>
            <a:ext cx="4419600" cy="883839"/>
          </a:xfrm>
          <a:custGeom>
            <a:avLst/>
            <a:gdLst/>
            <a:ahLst/>
            <a:cxnLst/>
            <a:rect l="l" t="t" r="r" b="b"/>
            <a:pathLst>
              <a:path w="6024249" h="1020127">
                <a:moveTo>
                  <a:pt x="0" y="0"/>
                </a:moveTo>
                <a:lnTo>
                  <a:pt x="6024249" y="0"/>
                </a:lnTo>
                <a:lnTo>
                  <a:pt x="6024249" y="1020127"/>
                </a:lnTo>
                <a:lnTo>
                  <a:pt x="0" y="10201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</p:sp>
      <p:pic>
        <p:nvPicPr>
          <p:cNvPr id="6" name="Picture 2" descr="Contact - URad">
            <a:extLst>
              <a:ext uri="{FF2B5EF4-FFF2-40B4-BE49-F238E27FC236}">
                <a16:creationId xmlns:a16="http://schemas.microsoft.com/office/drawing/2014/main" id="{12779B03-D6A3-4F8F-A1AE-B92E8220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57225"/>
            <a:ext cx="2801782" cy="11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6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359" y="753524"/>
            <a:ext cx="5185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Blokada</a:t>
            </a:r>
            <a:r>
              <a:rPr sz="3600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konta</a:t>
            </a:r>
            <a:r>
              <a:rPr sz="3600" spc="-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bibliotece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23771"/>
            <a:ext cx="9584055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Czytelnik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mieć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zablokowane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konto,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np.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powodu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przekroczenia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terminu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zwrotu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wypożyczonego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nierozliczonej </a:t>
            </a:r>
            <a:r>
              <a:rPr sz="1400" dirty="0">
                <a:latin typeface="Calibri"/>
                <a:cs typeface="Calibri"/>
              </a:rPr>
              <a:t>opłaty,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</a:t>
            </a:r>
            <a:r>
              <a:rPr sz="1400" spc="-10" dirty="0">
                <a:latin typeface="Calibri"/>
                <a:cs typeface="Calibri"/>
              </a:rPr>
              <a:t> zalogowaniu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otrzyma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komunikat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6689" y="2638171"/>
            <a:ext cx="5238750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5355"/>
            <a:ext cx="9742805" cy="843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Potwierdź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swój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e-</a:t>
            </a:r>
            <a:r>
              <a:rPr sz="1600" b="1" spc="-20" dirty="0">
                <a:latin typeface="Calibri"/>
                <a:cs typeface="Calibri"/>
              </a:rPr>
              <a:t>mail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9300"/>
              </a:lnSpc>
              <a:spcBef>
                <a:spcPts val="850"/>
              </a:spcBef>
            </a:pPr>
            <a:r>
              <a:rPr sz="1400" dirty="0">
                <a:latin typeface="Calibri"/>
                <a:cs typeface="Calibri"/>
              </a:rPr>
              <a:t>Biblioteka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wyśle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adres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e-</a:t>
            </a:r>
            <a:r>
              <a:rPr sz="1400" dirty="0">
                <a:latin typeface="Calibri"/>
                <a:cs typeface="Calibri"/>
              </a:rPr>
              <a:t>mail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wiadomość,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tytule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której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będzie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fraza: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“Potwierdź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swój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e-mail”.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Należy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kliknąć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link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znajdujący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się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treści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wiadomości.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czasu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potwierdzenia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adresu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e-mail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komunikacja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elektroniczna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będzie</a:t>
            </a:r>
            <a:r>
              <a:rPr sz="1400" spc="-10" dirty="0">
                <a:latin typeface="Calibri"/>
                <a:cs typeface="Calibri"/>
              </a:rPr>
              <a:t> niedostępna.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1389" y="1876425"/>
            <a:ext cx="6219825" cy="2819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2289" y="5271579"/>
            <a:ext cx="7058025" cy="15163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149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Konto</a:t>
            </a:r>
            <a:r>
              <a:rPr sz="3600" spc="-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użytkownika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22019"/>
            <a:ext cx="9774555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Czytelnik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zarejestrowany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systemie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biblioteczno-informacyjnym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możliwość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wglądu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swoje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konto.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skorzystać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tej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możliwości </a:t>
            </a:r>
            <a:r>
              <a:rPr sz="1400" dirty="0">
                <a:latin typeface="Calibri"/>
                <a:cs typeface="Calibri"/>
              </a:rPr>
              <a:t>należy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zalogować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kliknąć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Zalogowany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jako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karty.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586964"/>
            <a:ext cx="9609455" cy="7264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latin typeface="Calibri"/>
                <a:cs typeface="Calibri"/>
              </a:rPr>
              <a:t>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Konta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użytkownika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mamy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dostęp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informacji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dotyczących: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danych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osobowych,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dokumentów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wypożyczonych,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udostępnionych,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latin typeface="Calibri"/>
                <a:cs typeface="Calibri"/>
              </a:rPr>
              <a:t>zamówionych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zarezerwowanych,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dokonać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prolongaty,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przejrzeć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swoje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opłaty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historię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oraz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zmienić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(hasło,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e-mail,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alias,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zgody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dirty="0">
                <a:latin typeface="Calibri"/>
                <a:cs typeface="Calibri"/>
              </a:rPr>
              <a:t>RODO),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wybrać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preferencje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preferencje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powiadomień,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preferencje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ogólne).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471" y="1731264"/>
            <a:ext cx="2137018" cy="7809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91" y="3781425"/>
            <a:ext cx="2137018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5514" y="708405"/>
            <a:ext cx="5256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z="3600" spc="-10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10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sz="3600" spc="-10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24686"/>
            <a:ext cx="913900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katalogu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INTEGRO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mamy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wyboru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wyszukiwanie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poprzez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500"/>
              </a:spcBef>
              <a:buFont typeface="Symbol"/>
              <a:buChar char=""/>
              <a:tabLst>
                <a:tab pos="698500" algn="l"/>
              </a:tabLst>
            </a:pPr>
            <a:r>
              <a:rPr lang="pl-PL" sz="1400" dirty="0">
                <a:latin typeface="Calibri"/>
                <a:cs typeface="Calibri"/>
              </a:rPr>
              <a:t>Katalog biblioteki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10" dirty="0">
                <a:latin typeface="Calibri"/>
                <a:cs typeface="Calibri"/>
              </a:rPr>
              <a:t> katalogu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książek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czasopism</a:t>
            </a:r>
            <a:r>
              <a:rPr sz="1400" spc="-10" dirty="0">
                <a:latin typeface="Calibri"/>
                <a:cs typeface="Calibri"/>
              </a:rPr>
              <a:t> znajdujących</a:t>
            </a:r>
            <a:r>
              <a:rPr sz="1400" dirty="0">
                <a:latin typeface="Calibri"/>
                <a:cs typeface="Calibri"/>
              </a:rPr>
              <a:t> się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 </a:t>
            </a:r>
            <a:r>
              <a:rPr lang="pl-PL" sz="1400" dirty="0">
                <a:latin typeface="Calibri"/>
                <a:cs typeface="Calibri"/>
              </a:rPr>
              <a:t>BG </a:t>
            </a:r>
            <a:r>
              <a:rPr lang="pl-PL" sz="1400" dirty="0" err="1">
                <a:latin typeface="Calibri"/>
                <a:cs typeface="Calibri"/>
              </a:rPr>
              <a:t>URad</a:t>
            </a:r>
            <a:endParaRPr lang="pl-PL" sz="1400" dirty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500"/>
              </a:spcBef>
              <a:buFont typeface="Symbol"/>
              <a:buChar char=""/>
              <a:tabLst>
                <a:tab pos="698500" algn="l"/>
              </a:tabLst>
            </a:pPr>
            <a:r>
              <a:rPr sz="1400" dirty="0" err="1">
                <a:latin typeface="Calibri"/>
                <a:cs typeface="Calibri"/>
              </a:rPr>
              <a:t>Zasoby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cyfrowe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Academica,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Arianta,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RCIN,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Wolne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 err="1">
                <a:latin typeface="Calibri"/>
                <a:cs typeface="Calibri"/>
              </a:rPr>
              <a:t>Lektury</a:t>
            </a:r>
            <a:r>
              <a:rPr sz="1400" spc="-10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698500" algn="l"/>
              </a:tabLst>
            </a:pPr>
            <a:r>
              <a:rPr sz="1400" spc="-10" dirty="0">
                <a:latin typeface="Calibri"/>
                <a:cs typeface="Calibri"/>
              </a:rPr>
              <a:t>Egzemplarz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FC3AC32-A452-4545-B1F9-F5901D132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1" y="3171825"/>
            <a:ext cx="7924800" cy="18987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z="3600" spc="-9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sz="3600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9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wybór</a:t>
            </a:r>
            <a:r>
              <a:rPr sz="3600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indeksu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39697"/>
            <a:ext cx="5618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katalogu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INTEGRO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mamy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wyboru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następujące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indeksy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wyszukiwawcze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203801"/>
            <a:ext cx="9402445" cy="160528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400" b="1" spc="-10" dirty="0">
                <a:latin typeface="Calibri"/>
                <a:cs typeface="Calibri"/>
              </a:rPr>
              <a:t>Wszystkie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pola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indeks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domyślny)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katalog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INTEGRO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będzie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przeszukiwał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wszystkie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rekordów</a:t>
            </a:r>
            <a:r>
              <a:rPr sz="1400" spc="-10" dirty="0">
                <a:latin typeface="Calibri"/>
                <a:cs typeface="Calibri"/>
              </a:rPr>
              <a:t> bibliograficznych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bazy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danych</a:t>
            </a:r>
            <a:endParaRPr sz="1400">
              <a:latin typeface="Calibri"/>
              <a:cs typeface="Calibri"/>
            </a:endParaRPr>
          </a:p>
          <a:p>
            <a:pPr marL="12700" marR="21590">
              <a:lnSpc>
                <a:spcPct val="109300"/>
              </a:lnSpc>
              <a:spcBef>
                <a:spcPts val="815"/>
              </a:spcBef>
            </a:pPr>
            <a:r>
              <a:rPr sz="1400" b="1" dirty="0">
                <a:latin typeface="Calibri"/>
                <a:cs typeface="Calibri"/>
              </a:rPr>
              <a:t>Autor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katalog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INTEGRO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będzie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przeszukiwał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nazwiska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osoby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odpowiedzialnej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treść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poszukiwanego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nim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być </a:t>
            </a:r>
            <a:r>
              <a:rPr sz="1400" dirty="0">
                <a:latin typeface="Calibri"/>
                <a:cs typeface="Calibri"/>
              </a:rPr>
              <a:t>autor,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redaktor,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kompozytor,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osoba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opracowująca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tekst,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itp.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b="1" dirty="0">
                <a:latin typeface="Calibri"/>
                <a:cs typeface="Calibri"/>
              </a:rPr>
              <a:t>Tytuł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katalog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INTEGRO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będzie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przeszukiwał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tytuły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poszukiwanego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dokumentu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„”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00" b="1" dirty="0">
                <a:latin typeface="Calibri"/>
                <a:cs typeface="Calibri"/>
              </a:rPr>
              <a:t>Temat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katalog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INTEGRO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będzie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przeszukiwał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nazwy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dziedzin,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zagadnień,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tematów,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nazwy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geograficzne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itp.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714" y="2231213"/>
            <a:ext cx="4829175" cy="16896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2410" y="796798"/>
            <a:ext cx="7685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Wyszukiwanie</a:t>
            </a:r>
            <a:r>
              <a:rPr spc="-85" dirty="0"/>
              <a:t> </a:t>
            </a:r>
            <a:r>
              <a:rPr dirty="0"/>
              <a:t>w</a:t>
            </a:r>
            <a:r>
              <a:rPr spc="-65" dirty="0"/>
              <a:t> </a:t>
            </a:r>
            <a:r>
              <a:rPr dirty="0"/>
              <a:t>INTEGRO</a:t>
            </a:r>
            <a:r>
              <a:rPr spc="-40" dirty="0"/>
              <a:t> </a:t>
            </a:r>
            <a:r>
              <a:rPr dirty="0"/>
              <a:t>–</a:t>
            </a:r>
            <a:r>
              <a:rPr spc="-70" dirty="0"/>
              <a:t> </a:t>
            </a:r>
            <a:r>
              <a:rPr dirty="0"/>
              <a:t>indeks</a:t>
            </a:r>
            <a:r>
              <a:rPr spc="-55" dirty="0"/>
              <a:t> </a:t>
            </a:r>
            <a:r>
              <a:rPr dirty="0"/>
              <a:t>-</a:t>
            </a:r>
            <a:r>
              <a:rPr spc="-75" dirty="0"/>
              <a:t> </a:t>
            </a:r>
            <a:r>
              <a:rPr dirty="0"/>
              <a:t>Wszystkie</a:t>
            </a:r>
            <a:r>
              <a:rPr spc="-70" dirty="0"/>
              <a:t> </a:t>
            </a:r>
            <a:r>
              <a:rPr spc="-20" dirty="0"/>
              <a:t>pola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925548"/>
            <a:ext cx="9728200" cy="72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Wszystkie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pola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indeks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najszerszym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spektrum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wyszukiwania.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Będzie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szukał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wpisanego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wyrazu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wyrazów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wszystkich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polach </a:t>
            </a:r>
            <a:r>
              <a:rPr sz="1400" dirty="0">
                <a:latin typeface="Calibri"/>
                <a:cs typeface="Calibri"/>
              </a:rPr>
              <a:t>opisów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bibliograficznych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całej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bazy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danych.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Należy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pamiętać,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że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wszystkie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wpisane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Ciebie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wyrazy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łączone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sobą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operatorem </a:t>
            </a:r>
            <a:r>
              <a:rPr sz="1400" dirty="0">
                <a:latin typeface="Calibri"/>
                <a:cs typeface="Calibri"/>
              </a:rPr>
              <a:t>“i”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(AND),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więc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otrzymasz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tylko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wyniki,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które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zawierają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podane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wyrazy.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8939" y="3720334"/>
            <a:ext cx="7033286" cy="7036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sz="3600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indeks</a:t>
            </a:r>
            <a:r>
              <a:rPr sz="36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autor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89303"/>
            <a:ext cx="9634855" cy="72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97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Aby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wejść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tego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indeksu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należy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rozwijanego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znajdującego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przyciskiem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Wszystkie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wybrać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Autor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tego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indeksu </a:t>
            </a:r>
            <a:r>
              <a:rPr sz="1400" dirty="0">
                <a:latin typeface="Calibri"/>
                <a:cs typeface="Calibri"/>
              </a:rPr>
              <a:t>korzystamy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wtedy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gdy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znamy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nazwisko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autora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poszukiwanego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gdy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chcemy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dowiedzieć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jakie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książki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autora </a:t>
            </a:r>
            <a:r>
              <a:rPr sz="1400" dirty="0">
                <a:latin typeface="Calibri"/>
                <a:cs typeface="Calibri"/>
              </a:rPr>
              <a:t>znajdują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bibliotece.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7664" y="2906268"/>
            <a:ext cx="4867275" cy="1885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sz="3600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indeks</a:t>
            </a:r>
            <a:r>
              <a:rPr sz="36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autor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016863"/>
            <a:ext cx="9586595" cy="183832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400" dirty="0">
                <a:latin typeface="Calibri"/>
                <a:cs typeface="Calibri"/>
              </a:rPr>
              <a:t>Korzystając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indeksu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Autor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należy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pamiętać:</a:t>
            </a:r>
            <a:endParaRPr sz="1400">
              <a:latin typeface="Calibri"/>
              <a:cs typeface="Calibri"/>
            </a:endParaRPr>
          </a:p>
          <a:p>
            <a:pPr marL="12700" marR="721995" indent="147320">
              <a:lnSpc>
                <a:spcPct val="109300"/>
              </a:lnSpc>
              <a:spcBef>
                <a:spcPts val="815"/>
              </a:spcBef>
              <a:buChar char="●"/>
              <a:tabLst>
                <a:tab pos="160020" algn="l"/>
              </a:tabLst>
            </a:pPr>
            <a:r>
              <a:rPr sz="1400" dirty="0">
                <a:latin typeface="Calibri"/>
                <a:cs typeface="Calibri"/>
              </a:rPr>
              <a:t>autorami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dzieła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wszystkie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osoby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odpowiedzialne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treść,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więc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również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wydawca,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redaktor,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kompozytor,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osoba </a:t>
            </a:r>
            <a:r>
              <a:rPr sz="1400" dirty="0">
                <a:latin typeface="Calibri"/>
                <a:cs typeface="Calibri"/>
              </a:rPr>
              <a:t>opracowująca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tekst.</a:t>
            </a:r>
            <a:endParaRPr sz="14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965"/>
              </a:spcBef>
              <a:buChar char="●"/>
              <a:tabLst>
                <a:tab pos="160020" algn="l"/>
              </a:tabLst>
            </a:pPr>
            <a:r>
              <a:rPr sz="1400" dirty="0">
                <a:latin typeface="Calibri"/>
                <a:cs typeface="Calibri"/>
              </a:rPr>
              <a:t>twórczość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poszczególnych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autorów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zgromadzona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ich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nazwą</a:t>
            </a:r>
            <a:r>
              <a:rPr sz="1400" spc="-10" dirty="0">
                <a:latin typeface="Calibri"/>
                <a:cs typeface="Calibri"/>
              </a:rPr>
              <a:t> oryginalną,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np.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Shakespeare,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Szekspir,</a:t>
            </a:r>
            <a:endParaRPr sz="1400">
              <a:latin typeface="Calibri"/>
              <a:cs typeface="Calibri"/>
            </a:endParaRPr>
          </a:p>
          <a:p>
            <a:pPr marL="12700" marR="5080" indent="147320">
              <a:lnSpc>
                <a:spcPct val="108600"/>
              </a:lnSpc>
              <a:spcBef>
                <a:spcPts val="840"/>
              </a:spcBef>
              <a:buChar char="●"/>
              <a:tabLst>
                <a:tab pos="160020" algn="l"/>
              </a:tabLst>
            </a:pPr>
            <a:r>
              <a:rPr sz="1400" dirty="0">
                <a:latin typeface="Calibri"/>
                <a:cs typeface="Calibri"/>
              </a:rPr>
              <a:t>stosowany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bibliotekach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system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odsyłaczy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automatycznie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przekieruje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nazwy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osobowej</a:t>
            </a:r>
            <a:r>
              <a:rPr sz="1400" spc="-10" dirty="0">
                <a:latin typeface="Calibri"/>
                <a:cs typeface="Calibri"/>
              </a:rPr>
              <a:t> spolszczonej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nazwy</a:t>
            </a:r>
            <a:r>
              <a:rPr sz="1400" spc="-10" dirty="0">
                <a:latin typeface="Calibri"/>
                <a:cs typeface="Calibri"/>
              </a:rPr>
              <a:t> oryginalnej, </a:t>
            </a:r>
            <a:r>
              <a:rPr sz="1400" dirty="0">
                <a:latin typeface="Calibri"/>
                <a:cs typeface="Calibri"/>
              </a:rPr>
              <a:t>np.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wpisując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Szekspir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otrzymamy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Shakespeare.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14" y="3278515"/>
            <a:ext cx="6000750" cy="50291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B5334FE-A0B9-42C8-8C66-0F741FD0E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714" y="4086225"/>
            <a:ext cx="6445250" cy="16313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4289" y="792226"/>
            <a:ext cx="8084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Wyszukiwanie</a:t>
            </a:r>
            <a:r>
              <a:rPr sz="3600" spc="-75" dirty="0"/>
              <a:t> </a:t>
            </a:r>
            <a:r>
              <a:rPr sz="3600" dirty="0"/>
              <a:t>w</a:t>
            </a:r>
            <a:r>
              <a:rPr sz="3600" spc="-70" dirty="0"/>
              <a:t> </a:t>
            </a:r>
            <a:r>
              <a:rPr sz="3600" dirty="0"/>
              <a:t>INTEGRO</a:t>
            </a:r>
            <a:r>
              <a:rPr sz="3600" spc="-35" dirty="0"/>
              <a:t> </a:t>
            </a:r>
            <a:r>
              <a:rPr sz="3600" dirty="0"/>
              <a:t>–</a:t>
            </a:r>
            <a:r>
              <a:rPr sz="3600" spc="-70" dirty="0"/>
              <a:t> </a:t>
            </a:r>
            <a:r>
              <a:rPr sz="3600" dirty="0"/>
              <a:t>indeks</a:t>
            </a:r>
            <a:r>
              <a:rPr sz="3600" spc="-60" dirty="0"/>
              <a:t> </a:t>
            </a:r>
            <a:r>
              <a:rPr sz="3600" dirty="0"/>
              <a:t>-</a:t>
            </a:r>
            <a:r>
              <a:rPr sz="3600" spc="-70" dirty="0"/>
              <a:t> </a:t>
            </a:r>
            <a:r>
              <a:rPr sz="3600" spc="-10" dirty="0"/>
              <a:t>autor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44500" y="1489303"/>
            <a:ext cx="9385935" cy="110607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latin typeface="Calibri"/>
                <a:cs typeface="Calibri"/>
              </a:rPr>
              <a:t>Zaletą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katalogu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INTEGRO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generowany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automatycznie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system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zestaw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podpowiedzi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(uruchomiony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indeksach: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dirty="0">
                <a:latin typeface="Calibri"/>
                <a:cs typeface="Calibri"/>
              </a:rPr>
              <a:t>autorskim,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tytułowym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tematycznym</a:t>
            </a:r>
            <a:r>
              <a:rPr sz="1400" dirty="0">
                <a:latin typeface="Calibri"/>
                <a:cs typeface="Calibri"/>
              </a:rPr>
              <a:t>).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Wybranie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konkretnego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hasła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listy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podpowiedzi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naciśnięcie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przycisku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Szukaj</a:t>
            </a:r>
            <a:r>
              <a:rPr sz="1400" b="1" i="1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spowoduje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400" dirty="0">
                <a:latin typeface="Calibri"/>
                <a:cs typeface="Calibri"/>
              </a:rPr>
              <a:t>rozpoczęcie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wyszukiwania.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b="1" spc="-10" dirty="0">
                <a:latin typeface="Calibri"/>
                <a:cs typeface="Calibri"/>
              </a:rPr>
              <a:t>Wyszukiwanie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INTEGRO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lang="pl-PL" sz="16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Katalog </a:t>
            </a:r>
            <a:r>
              <a:rPr lang="pl-PL" sz="1600" b="1" dirty="0">
                <a:latin typeface="Calibri"/>
                <a:cs typeface="Calibri"/>
              </a:rPr>
              <a:t>biblioteki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Biblioteki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 err="1">
                <a:latin typeface="Calibri"/>
                <a:cs typeface="Calibri"/>
              </a:rPr>
              <a:t>Głównej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lang="pl-PL" sz="1600" b="1" spc="-40" dirty="0">
                <a:latin typeface="Calibri"/>
                <a:cs typeface="Calibri"/>
              </a:rPr>
              <a:t>Uniwersytetu </a:t>
            </a:r>
            <a:r>
              <a:rPr sz="1600" b="1" spc="-10" dirty="0">
                <a:latin typeface="Calibri"/>
                <a:cs typeface="Calibri"/>
              </a:rPr>
              <a:t>Radom</a:t>
            </a:r>
            <a:r>
              <a:rPr lang="pl-PL" sz="1600" b="1" spc="-10" dirty="0" err="1">
                <a:latin typeface="Calibri"/>
                <a:cs typeface="Calibri"/>
              </a:rPr>
              <a:t>skiego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39" y="3280531"/>
            <a:ext cx="8172450" cy="24820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sz="3600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indeks</a:t>
            </a:r>
            <a:r>
              <a:rPr sz="36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tytuł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20495"/>
            <a:ext cx="9688830" cy="726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10"/>
              </a:spcBef>
            </a:pPr>
            <a:r>
              <a:rPr sz="1400" dirty="0">
                <a:latin typeface="Calibri"/>
                <a:cs typeface="Calibri"/>
              </a:rPr>
              <a:t>Aby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wejść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tego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indeksu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należy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rozwijanego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znajdującego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przyciskiem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Wszystkie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wybrać </a:t>
            </a:r>
            <a:r>
              <a:rPr sz="1400" b="1" dirty="0">
                <a:latin typeface="Calibri"/>
                <a:cs typeface="Calibri"/>
              </a:rPr>
              <a:t>Tytuł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indeksu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tego </a:t>
            </a:r>
            <a:r>
              <a:rPr sz="1400" dirty="0">
                <a:latin typeface="Calibri"/>
                <a:cs typeface="Calibri"/>
              </a:rPr>
              <a:t>korzystamy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gdy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znamy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tytuł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bibliotecznego,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jego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fragment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(część)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np.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tytuł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serii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wydawniczej.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Podobnie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indeksie </a:t>
            </a:r>
            <a:r>
              <a:rPr sz="1400" dirty="0">
                <a:latin typeface="Calibri"/>
                <a:cs typeface="Calibri"/>
              </a:rPr>
              <a:t>autorskim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również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tutaj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system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generuje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automatycznie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zestaw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podpowiedzi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ułatwiających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232529"/>
            <a:ext cx="9621520" cy="181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Wskazówki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38430" indent="-125730">
              <a:lnSpc>
                <a:spcPct val="100000"/>
              </a:lnSpc>
              <a:spcBef>
                <a:spcPts val="944"/>
              </a:spcBef>
              <a:buChar char="●"/>
              <a:tabLst>
                <a:tab pos="138430" algn="l"/>
              </a:tabLst>
            </a:pPr>
            <a:r>
              <a:rPr sz="1200" dirty="0">
                <a:latin typeface="Calibri"/>
                <a:cs typeface="Calibri"/>
              </a:rPr>
              <a:t>wpisz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cały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tytuł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poszukiwanego </a:t>
            </a:r>
            <a:r>
              <a:rPr sz="1200" dirty="0">
                <a:latin typeface="Calibri"/>
                <a:cs typeface="Calibri"/>
              </a:rPr>
              <a:t>dokumentu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lub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jego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początek,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np: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Towaroznawstwo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lub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Towaroznawstwo </a:t>
            </a:r>
            <a:r>
              <a:rPr sz="1200" dirty="0">
                <a:latin typeface="Calibri"/>
                <a:cs typeface="Calibri"/>
              </a:rPr>
              <a:t>artykułów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przemysłowych.</a:t>
            </a:r>
            <a:endParaRPr sz="1200">
              <a:latin typeface="Calibri"/>
              <a:cs typeface="Calibri"/>
            </a:endParaRPr>
          </a:p>
          <a:p>
            <a:pPr marL="138430" indent="-125730">
              <a:lnSpc>
                <a:spcPct val="100000"/>
              </a:lnSpc>
              <a:spcBef>
                <a:spcPts val="940"/>
              </a:spcBef>
              <a:buChar char="●"/>
              <a:tabLst>
                <a:tab pos="138430" algn="l"/>
              </a:tabLst>
            </a:pPr>
            <a:r>
              <a:rPr sz="1200" dirty="0">
                <a:latin typeface="Calibri"/>
                <a:cs typeface="Calibri"/>
              </a:rPr>
              <a:t>możesz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również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wpisać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dowolny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wyraz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zawarty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tytule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poszukiwanego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dokumentu,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np.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wpisując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demokracja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otrzymasz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tytuły: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Demokracje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europejskie</a:t>
            </a:r>
            <a:r>
              <a:rPr sz="1200" spc="-10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i="1" dirty="0">
                <a:latin typeface="Calibri"/>
                <a:cs typeface="Calibri"/>
              </a:rPr>
              <a:t>Słownik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demokracji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;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Moralne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podstawy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demokracji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;</a:t>
            </a:r>
            <a:r>
              <a:rPr sz="1200" i="1" spc="229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Encyklopedia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"białych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plam".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T.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5,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Demokracji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"kult"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–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eutanazja.</a:t>
            </a:r>
            <a:endParaRPr sz="1200">
              <a:latin typeface="Calibri"/>
              <a:cs typeface="Calibri"/>
            </a:endParaRPr>
          </a:p>
          <a:p>
            <a:pPr marL="138430" indent="-125730">
              <a:lnSpc>
                <a:spcPct val="100000"/>
              </a:lnSpc>
              <a:spcBef>
                <a:spcPts val="935"/>
              </a:spcBef>
              <a:buChar char="●"/>
              <a:tabLst>
                <a:tab pos="138430" algn="l"/>
              </a:tabLst>
            </a:pPr>
            <a:r>
              <a:rPr sz="1200" dirty="0">
                <a:latin typeface="Calibri"/>
                <a:cs typeface="Calibri"/>
              </a:rPr>
              <a:t>pamiętaj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wpisać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tytuł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uwzględnieniem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znaków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interpunkcyjnych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innych,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które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wystąpiły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tytule,</a:t>
            </a:r>
            <a:endParaRPr sz="1200">
              <a:latin typeface="Calibri"/>
              <a:cs typeface="Calibri"/>
            </a:endParaRPr>
          </a:p>
          <a:p>
            <a:pPr marL="12700" marR="342265" indent="125730">
              <a:lnSpc>
                <a:spcPct val="110000"/>
              </a:lnSpc>
              <a:spcBef>
                <a:spcPts val="790"/>
              </a:spcBef>
              <a:buChar char="●"/>
              <a:tabLst>
                <a:tab pos="138430" algn="l"/>
              </a:tabLst>
            </a:pPr>
            <a:r>
              <a:rPr sz="1200" dirty="0">
                <a:latin typeface="Calibri"/>
                <a:cs typeface="Calibri"/>
              </a:rPr>
              <a:t>pułapką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są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wszelkie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znaki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typu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dwukropek,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myślnik,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kropka,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itd.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Jeśli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np.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mamy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tytuł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O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prawach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człowieka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: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idee,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instytucje,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praktyka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tytuł </a:t>
            </a:r>
            <a:r>
              <a:rPr sz="1200" dirty="0">
                <a:latin typeface="Calibri"/>
                <a:cs typeface="Calibri"/>
              </a:rPr>
              <a:t>wpisujemy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tylko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znajduje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się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przed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znakiem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dwukropek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(dla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systemu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znajduje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się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dalej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już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inne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pole).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1289" y="1965960"/>
            <a:ext cx="7811018" cy="2171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129707-03E1-40FC-B123-F121E67BA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116429"/>
            <a:ext cx="9223058" cy="54469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930" dirty="0"/>
              <a:t>Katalog elektroniczny INTEGRO zawiera informację o zbiorach (książkach i czasopismach) gromadzonych w Bibliotece Głównej Uniwersytetu Radomskiego im. Kazimierza Pułaskiego w Radomiu.</a:t>
            </a:r>
          </a:p>
          <a:p>
            <a:pPr marL="0" indent="0" algn="ctr">
              <a:buNone/>
            </a:pPr>
            <a:r>
              <a:rPr lang="pl-PL" sz="1930" b="1" dirty="0"/>
              <a:t>Spis treści</a:t>
            </a:r>
          </a:p>
          <a:p>
            <a:pPr marL="0" indent="0" algn="ctr">
              <a:buNone/>
            </a:pPr>
            <a:endParaRPr lang="pl-PL" sz="1930" b="1" dirty="0"/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1. Rejestracja czytelnika i Logowanie do katalogu INTEGRO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2. Rejestracja zdalna nowego czytelnika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3. Logowanie do katalogu INTEGRO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4. Blokada konta w bibliotece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5. Konto użytkownika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6. Wyszukiwanie w INTEGRO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7. Wyszukiwanie w INTEGRO – wybór indeksu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8. Wyszukiwanie w INTEGRO – indeks - Wszystkie pola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9. Wyszukiwanie w INTEGRO – indeks – autor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10. Wyszukiwanie w INTEGRO – indeks – tytuł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11. Wyszukiwanie w INTEGRO – indeks – temat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12. Wyszukiwanie w INTEGRO – Zasoby cyfrowe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13. Wyszukiwanie w INTEGRO – Zasoby cyfrowe – </a:t>
            </a:r>
            <a:r>
              <a:rPr lang="pl-PL" sz="1491" b="1" dirty="0" err="1"/>
              <a:t>Academica</a:t>
            </a:r>
            <a:r>
              <a:rPr lang="pl-PL" sz="1491" b="1" dirty="0"/>
              <a:t>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14. Wyszukiwanie w INTEGRO – Zasoby cyfrowe – </a:t>
            </a:r>
            <a:r>
              <a:rPr lang="pl-PL" sz="1491" b="1" dirty="0" err="1"/>
              <a:t>Arianta</a:t>
            </a:r>
            <a:r>
              <a:rPr lang="pl-PL" sz="1491" b="1" dirty="0"/>
              <a:t>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15. Wyszukiwanie w INTEGRO – Zasoby cyfrowe – RCIN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16. Wyszukiwanie w INTEGRO – Zasoby cyfrowe – Wolne Lektury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491" b="1" dirty="0"/>
              <a:t>17. Wyszukiwanie w INTEGRO – wg egzemplarza lub sygnatury</a:t>
            </a:r>
          </a:p>
          <a:p>
            <a:pPr marL="0" indent="0">
              <a:spcBef>
                <a:spcPts val="439"/>
              </a:spcBef>
              <a:buNone/>
            </a:pPr>
            <a:endParaRPr lang="pl-PL" sz="2017" dirty="0"/>
          </a:p>
        </p:txBody>
      </p:sp>
    </p:spTree>
    <p:extLst>
      <p:ext uri="{BB962C8B-B14F-4D97-AF65-F5344CB8AC3E}">
        <p14:creationId xmlns:p14="http://schemas.microsoft.com/office/powerpoint/2010/main" val="3681381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sz="3600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indeks</a:t>
            </a:r>
            <a:r>
              <a:rPr sz="36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temat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20495"/>
            <a:ext cx="9700895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Jeżeli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chcesz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dotrzeć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książek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określony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temat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znasz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autora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tytułu,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wiesz,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jaki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temat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chodzi,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zacznij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poszukiwania </a:t>
            </a:r>
            <a:r>
              <a:rPr sz="1400" dirty="0">
                <a:latin typeface="Calibri"/>
                <a:cs typeface="Calibri"/>
              </a:rPr>
              <a:t>od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indeksu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Temat.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Podobnie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indeksie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autorskim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tytułowym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również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tutaj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system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generuje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automatycznie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zestaw</a:t>
            </a:r>
            <a:endParaRPr sz="1400">
              <a:latin typeface="Calibri"/>
              <a:cs typeface="Calibri"/>
            </a:endParaRPr>
          </a:p>
          <a:p>
            <a:pPr marL="12700" marR="271780">
              <a:lnSpc>
                <a:spcPts val="1850"/>
              </a:lnSpc>
              <a:spcBef>
                <a:spcPts val="75"/>
              </a:spcBef>
            </a:pPr>
            <a:r>
              <a:rPr sz="1400" dirty="0">
                <a:latin typeface="Calibri"/>
                <a:cs typeface="Calibri"/>
              </a:rPr>
              <a:t>podpowiedzi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ułatwiających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wyszukiwanie.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wejść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tego</a:t>
            </a:r>
            <a:r>
              <a:rPr sz="1400" spc="-10" dirty="0">
                <a:latin typeface="Calibri"/>
                <a:cs typeface="Calibri"/>
              </a:rPr>
              <a:t> indeksu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należy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rozwijanego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znajdującego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przyciskiem </a:t>
            </a:r>
            <a:r>
              <a:rPr sz="1400" dirty="0">
                <a:latin typeface="Calibri"/>
                <a:cs typeface="Calibri"/>
              </a:rPr>
              <a:t>Wszystkie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wybrać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Temat.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831717"/>
            <a:ext cx="9718675" cy="319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Wskazówki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200" dirty="0">
                <a:latin typeface="Calibri"/>
                <a:cs typeface="Calibri"/>
              </a:rPr>
              <a:t>Możemy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wpływać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wyniki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wyszukiwania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stosując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się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poniższych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wskazówek:</a:t>
            </a:r>
            <a:endParaRPr sz="1200">
              <a:latin typeface="Calibri"/>
              <a:cs typeface="Calibri"/>
            </a:endParaRPr>
          </a:p>
          <a:p>
            <a:pPr marL="12700" marR="36830">
              <a:lnSpc>
                <a:spcPct val="110000"/>
              </a:lnSpc>
              <a:spcBef>
                <a:spcPts val="795"/>
              </a:spcBef>
            </a:pPr>
            <a:r>
              <a:rPr sz="1200" dirty="0">
                <a:latin typeface="Calibri"/>
                <a:cs typeface="Calibri"/>
              </a:rPr>
              <a:t>Znaki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cudzysłowu: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Stosowanie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znaków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cudzysłowu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wymusza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wyszukanie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dokładnej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frazy,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np.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"prosta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historia".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Wieloznaczniki: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Stosowanie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wieloznaczników </a:t>
            </a:r>
            <a:r>
              <a:rPr sz="1200" dirty="0">
                <a:latin typeface="Calibri"/>
                <a:cs typeface="Calibri"/>
              </a:rPr>
              <a:t>pozwoli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otrzymać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wyniki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tam,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gdzie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pamiętamy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dokładnej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frazy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jaką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chcemy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wyszukać:</a:t>
            </a:r>
            <a:endParaRPr sz="1200">
              <a:latin typeface="Calibri"/>
              <a:cs typeface="Calibri"/>
            </a:endParaRPr>
          </a:p>
          <a:p>
            <a:pPr marL="138430" indent="-125730">
              <a:lnSpc>
                <a:spcPct val="100000"/>
              </a:lnSpc>
              <a:spcBef>
                <a:spcPts val="935"/>
              </a:spcBef>
              <a:buFont typeface="Calibri"/>
              <a:buChar char="●"/>
              <a:tabLst>
                <a:tab pos="138430" algn="l"/>
              </a:tabLst>
            </a:pPr>
            <a:r>
              <a:rPr sz="1200" b="1" dirty="0">
                <a:latin typeface="Calibri"/>
                <a:cs typeface="Calibri"/>
              </a:rPr>
              <a:t>prost?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zwróci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nam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wyniki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zarówno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dla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słowa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prosta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jak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prosty,</a:t>
            </a:r>
            <a:endParaRPr sz="1200">
              <a:latin typeface="Calibri"/>
              <a:cs typeface="Calibri"/>
            </a:endParaRPr>
          </a:p>
          <a:p>
            <a:pPr marL="12700" marR="443230" indent="125730">
              <a:lnSpc>
                <a:spcPct val="110000"/>
              </a:lnSpc>
              <a:spcBef>
                <a:spcPts val="795"/>
              </a:spcBef>
              <a:buFont typeface="Calibri"/>
              <a:buChar char="●"/>
              <a:tabLst>
                <a:tab pos="138430" algn="l"/>
              </a:tabLst>
            </a:pPr>
            <a:r>
              <a:rPr sz="1200" b="1" dirty="0">
                <a:latin typeface="Calibri"/>
                <a:cs typeface="Calibri"/>
              </a:rPr>
              <a:t>anali*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zwróci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wyniki,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np.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analiza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analityczny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analizować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Powyższe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wieloznaczniki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można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stosować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końcu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lub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środku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wyrazu.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Operatory logiczne:</a:t>
            </a:r>
            <a:endParaRPr sz="1200">
              <a:latin typeface="Calibri"/>
              <a:cs typeface="Calibri"/>
            </a:endParaRPr>
          </a:p>
          <a:p>
            <a:pPr marL="138430" indent="-125730">
              <a:lnSpc>
                <a:spcPct val="100000"/>
              </a:lnSpc>
              <a:spcBef>
                <a:spcPts val="944"/>
              </a:spcBef>
              <a:buFont typeface="Calibri"/>
              <a:buChar char="●"/>
              <a:tabLst>
                <a:tab pos="138430" algn="l"/>
              </a:tabLst>
            </a:pPr>
            <a:r>
              <a:rPr sz="1200" b="1" dirty="0">
                <a:latin typeface="Calibri"/>
                <a:cs typeface="Calibri"/>
              </a:rPr>
              <a:t>AND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np</a:t>
            </a:r>
            <a:r>
              <a:rPr sz="1200" i="1" dirty="0">
                <a:latin typeface="Calibri"/>
                <a:cs typeface="Calibri"/>
              </a:rPr>
              <a:t>.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prosta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historia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zwróci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wyniki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zawierające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oba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wyrazy,</a:t>
            </a:r>
            <a:endParaRPr sz="1200">
              <a:latin typeface="Calibri"/>
              <a:cs typeface="Calibri"/>
            </a:endParaRPr>
          </a:p>
          <a:p>
            <a:pPr marL="138430" indent="-125730">
              <a:lnSpc>
                <a:spcPct val="100000"/>
              </a:lnSpc>
              <a:spcBef>
                <a:spcPts val="940"/>
              </a:spcBef>
              <a:buFont typeface="Calibri"/>
              <a:buChar char="●"/>
              <a:tabLst>
                <a:tab pos="138430" algn="l"/>
              </a:tabLst>
            </a:pPr>
            <a:r>
              <a:rPr sz="1200" b="1" dirty="0">
                <a:latin typeface="Calibri"/>
                <a:cs typeface="Calibri"/>
              </a:rPr>
              <a:t>OR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np.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prosta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historia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zwróci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wyniki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zawierające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przynajmniej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jeden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wyrazów</a:t>
            </a:r>
            <a:endParaRPr sz="1200">
              <a:latin typeface="Calibri"/>
              <a:cs typeface="Calibri"/>
            </a:endParaRPr>
          </a:p>
          <a:p>
            <a:pPr marL="138430" indent="-125730">
              <a:lnSpc>
                <a:spcPct val="100000"/>
              </a:lnSpc>
              <a:spcBef>
                <a:spcPts val="935"/>
              </a:spcBef>
              <a:buFont typeface="Calibri"/>
              <a:buChar char="●"/>
              <a:tabLst>
                <a:tab pos="138430" algn="l"/>
              </a:tabLst>
            </a:pPr>
            <a:r>
              <a:rPr sz="1200" b="1" dirty="0">
                <a:latin typeface="Calibri"/>
                <a:cs typeface="Calibri"/>
              </a:rPr>
              <a:t>NOT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np.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prosta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historia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zwróci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wyniki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zawierająca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wyraz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prosta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zawierające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wyrazu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historia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  <a:spcBef>
                <a:spcPts val="819"/>
              </a:spcBef>
            </a:pP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Możemy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także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zastosować</a:t>
            </a:r>
            <a:r>
              <a:rPr sz="11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operatory</a:t>
            </a:r>
            <a:r>
              <a:rPr sz="11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logiczne</a:t>
            </a:r>
            <a:r>
              <a:rPr sz="11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w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bardziej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 skomplikowanych</a:t>
            </a:r>
            <a:r>
              <a:rPr sz="11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połączeniach,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np.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02020"/>
                </a:solidFill>
                <a:latin typeface="Calibri"/>
                <a:cs typeface="Calibri"/>
              </a:rPr>
              <a:t>(prosta</a:t>
            </a:r>
            <a:r>
              <a:rPr sz="1100" b="1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1100" b="1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02020"/>
                </a:solidFill>
                <a:latin typeface="Calibri"/>
                <a:cs typeface="Calibri"/>
              </a:rPr>
              <a:t>nauka)</a:t>
            </a:r>
            <a:r>
              <a:rPr sz="1100" b="1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02020"/>
                </a:solidFill>
                <a:latin typeface="Calibri"/>
                <a:cs typeface="Calibri"/>
              </a:rPr>
              <a:t>NOT</a:t>
            </a:r>
            <a:r>
              <a:rPr sz="1100" b="1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02020"/>
                </a:solidFill>
                <a:latin typeface="Calibri"/>
                <a:cs typeface="Calibri"/>
              </a:rPr>
              <a:t>chemia</a:t>
            </a:r>
            <a:r>
              <a:rPr sz="1100" b="1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zwróci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nam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wyniki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dla</a:t>
            </a:r>
            <a:r>
              <a:rPr sz="11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słów</a:t>
            </a:r>
            <a:r>
              <a:rPr sz="11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prosta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lub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nauka,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ale</a:t>
            </a:r>
            <a:r>
              <a:rPr sz="11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nie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zawierające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202020"/>
                </a:solidFill>
                <a:latin typeface="Calibri"/>
                <a:cs typeface="Calibri"/>
              </a:rPr>
              <a:t>słowa</a:t>
            </a:r>
            <a:r>
              <a:rPr sz="11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202020"/>
                </a:solidFill>
                <a:latin typeface="Calibri"/>
                <a:cs typeface="Calibri"/>
              </a:rPr>
              <a:t>chemia.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592" y="2315554"/>
            <a:ext cx="7944696" cy="13421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080" y="792226"/>
            <a:ext cx="8434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Wyszukiwanie</a:t>
            </a:r>
            <a:r>
              <a:rPr sz="3600" spc="-85" dirty="0"/>
              <a:t> </a:t>
            </a:r>
            <a:r>
              <a:rPr sz="3600" dirty="0"/>
              <a:t>w</a:t>
            </a:r>
            <a:r>
              <a:rPr sz="3600" spc="-85" dirty="0"/>
              <a:t> </a:t>
            </a:r>
            <a:r>
              <a:rPr sz="3600" dirty="0"/>
              <a:t>INTEGRO</a:t>
            </a:r>
            <a:r>
              <a:rPr sz="3600" spc="-55" dirty="0"/>
              <a:t> </a:t>
            </a:r>
            <a:r>
              <a:rPr sz="3600" dirty="0"/>
              <a:t>–</a:t>
            </a:r>
            <a:r>
              <a:rPr sz="3600" spc="-85" dirty="0"/>
              <a:t> </a:t>
            </a:r>
            <a:r>
              <a:rPr sz="3600" dirty="0"/>
              <a:t>Zasoby</a:t>
            </a:r>
            <a:r>
              <a:rPr sz="3600" spc="-90" dirty="0"/>
              <a:t> </a:t>
            </a:r>
            <a:r>
              <a:rPr sz="3600" spc="-10" dirty="0"/>
              <a:t>cyfrowe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6" y="2321749"/>
            <a:ext cx="9866022" cy="145051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23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Wyszukiwanie</a:t>
            </a:r>
            <a:r>
              <a:rPr sz="3600" spc="-85" dirty="0"/>
              <a:t> </a:t>
            </a:r>
            <a:r>
              <a:rPr sz="3600" dirty="0"/>
              <a:t>w</a:t>
            </a:r>
            <a:r>
              <a:rPr sz="3600" spc="-85" dirty="0"/>
              <a:t> </a:t>
            </a:r>
            <a:r>
              <a:rPr sz="3600" dirty="0"/>
              <a:t>INTEGRO</a:t>
            </a:r>
            <a:r>
              <a:rPr sz="3600" spc="-55" dirty="0"/>
              <a:t> </a:t>
            </a:r>
            <a:r>
              <a:rPr sz="3600" dirty="0"/>
              <a:t>–</a:t>
            </a:r>
            <a:r>
              <a:rPr sz="3600" spc="-85" dirty="0"/>
              <a:t> </a:t>
            </a:r>
            <a:r>
              <a:rPr sz="3600" dirty="0"/>
              <a:t>Zasoby</a:t>
            </a:r>
            <a:r>
              <a:rPr sz="3600" spc="-90" dirty="0"/>
              <a:t> </a:t>
            </a:r>
            <a:r>
              <a:rPr sz="3600" spc="-10" dirty="0"/>
              <a:t>cyfrowe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6100" y="4772025"/>
            <a:ext cx="3676217" cy="2272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Dostawcą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treści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Zasobach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Cyfrowych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są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1060"/>
              </a:spcBef>
              <a:buFont typeface="Symbol"/>
              <a:buChar char=""/>
              <a:tabLst>
                <a:tab pos="469265" algn="l"/>
              </a:tabLst>
            </a:pPr>
            <a:r>
              <a:rPr sz="1400" b="1" i="1" spc="-10" dirty="0">
                <a:latin typeface="Calibri"/>
                <a:cs typeface="Calibri"/>
              </a:rPr>
              <a:t>Academica</a:t>
            </a:r>
            <a:endParaRPr sz="1400" dirty="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265" algn="l"/>
              </a:tabLst>
            </a:pPr>
            <a:r>
              <a:rPr sz="1400" b="1" i="1" spc="-10" dirty="0" err="1">
                <a:latin typeface="Calibri"/>
                <a:cs typeface="Calibri"/>
              </a:rPr>
              <a:t>Arianta</a:t>
            </a:r>
            <a:endParaRPr lang="pl-PL" sz="1400" b="1" i="1" spc="-10" dirty="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265" algn="l"/>
              </a:tabLst>
            </a:pPr>
            <a:r>
              <a:rPr lang="pl-PL" sz="1400" b="1" i="1" spc="-10" dirty="0">
                <a:latin typeface="Calibri"/>
                <a:cs typeface="Calibri"/>
              </a:rPr>
              <a:t>Biblioteka Nauki</a:t>
            </a:r>
          </a:p>
          <a:p>
            <a:pPr marL="469265" indent="-22796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265" algn="l"/>
              </a:tabLst>
            </a:pPr>
            <a:r>
              <a:rPr lang="pl-PL" sz="1400" b="1" i="1" spc="-10" dirty="0">
                <a:latin typeface="Calibri"/>
                <a:cs typeface="Calibri"/>
              </a:rPr>
              <a:t>IBUK Libra</a:t>
            </a:r>
            <a:endParaRPr sz="1400" dirty="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469265" algn="l"/>
              </a:tabLst>
            </a:pPr>
            <a:r>
              <a:rPr sz="1400" b="1" i="1" spc="-20" dirty="0">
                <a:latin typeface="Calibri"/>
                <a:cs typeface="Calibri"/>
              </a:rPr>
              <a:t>RCIN</a:t>
            </a:r>
            <a:endParaRPr lang="pl-PL" sz="1400" b="1" i="1" spc="-20" dirty="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469265" algn="l"/>
              </a:tabLst>
            </a:pPr>
            <a:r>
              <a:rPr lang="pl-PL" sz="1400" b="1" i="1" spc="-20" dirty="0">
                <a:latin typeface="Calibri"/>
                <a:cs typeface="Calibri"/>
              </a:rPr>
              <a:t>Repozytorium Centrum Otwartej Nauki</a:t>
            </a:r>
            <a:endParaRPr lang="pl-PL" sz="1400" dirty="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244"/>
              </a:spcBef>
              <a:buFont typeface="Symbol"/>
              <a:buChar char=""/>
              <a:tabLst>
                <a:tab pos="469265" algn="l"/>
              </a:tabLst>
            </a:pPr>
            <a:r>
              <a:rPr lang="pl-PL" sz="1400" b="1" i="1" dirty="0">
                <a:latin typeface="Calibri"/>
                <a:cs typeface="Calibri"/>
              </a:rPr>
              <a:t>Repozytorium Otwartych Danych </a:t>
            </a:r>
          </a:p>
          <a:p>
            <a:pPr marL="469265" indent="-227965">
              <a:lnSpc>
                <a:spcPct val="100000"/>
              </a:lnSpc>
              <a:spcBef>
                <a:spcPts val="244"/>
              </a:spcBef>
              <a:buFont typeface="Symbol"/>
              <a:buChar char=""/>
              <a:tabLst>
                <a:tab pos="469265" algn="l"/>
              </a:tabLst>
            </a:pPr>
            <a:r>
              <a:rPr sz="1400" b="1" i="1" dirty="0" err="1">
                <a:latin typeface="Calibri"/>
                <a:cs typeface="Calibri"/>
              </a:rPr>
              <a:t>Wolne</a:t>
            </a:r>
            <a:r>
              <a:rPr sz="1400" b="1" i="1" spc="-40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Lektury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93" y="1189863"/>
            <a:ext cx="2043613" cy="36107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3418"/>
            <a:ext cx="96285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pc="-8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Zasoby</a:t>
            </a:r>
            <a:r>
              <a:rPr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cyfrowe</a:t>
            </a:r>
            <a:r>
              <a:rPr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Academica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005586"/>
            <a:ext cx="7952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Calibri"/>
                <a:cs typeface="Calibri"/>
              </a:rPr>
              <a:t>Academica</a:t>
            </a:r>
            <a:r>
              <a:rPr sz="1400" b="1" i="1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cyfrowa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wypożyczalnia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międzybiblioteczna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udostępniająca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zasoby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cyfrowe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Biblioteki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Narodowej,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800225"/>
            <a:ext cx="8712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961" y="796798"/>
            <a:ext cx="7999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pc="-8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Zasoby</a:t>
            </a:r>
            <a:r>
              <a:rPr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cyfrowe</a:t>
            </a:r>
            <a:r>
              <a:rPr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Arianta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344249"/>
            <a:ext cx="9578975" cy="7734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00" b="1" i="1" dirty="0">
                <a:latin typeface="Calibri"/>
                <a:cs typeface="Calibri"/>
              </a:rPr>
              <a:t>Arianta</a:t>
            </a:r>
            <a:r>
              <a:rPr sz="1600" b="1" i="1" spc="3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baza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zawierająca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informacje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oraz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linki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naukowych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fachowych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polskich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czasopism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elektronicznych </a:t>
            </a:r>
            <a:r>
              <a:rPr sz="1400" dirty="0">
                <a:latin typeface="Calibri"/>
                <a:cs typeface="Calibri"/>
              </a:rPr>
              <a:t>zarówno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z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dirty="0">
                <a:latin typeface="Calibri"/>
                <a:cs typeface="Calibri"/>
              </a:rPr>
              <a:t>nieograniczonym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dostępem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pełnych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tekstów,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również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tych,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które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udostępniają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swych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stronach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WWW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tylko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spisy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treści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lub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400" spc="-10" dirty="0">
                <a:latin typeface="Calibri"/>
                <a:cs typeface="Calibri"/>
              </a:rPr>
              <a:t>abstrakty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(streszczenia).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1" y="2603500"/>
            <a:ext cx="7943286" cy="33178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719E1-3DC3-4AD5-87A1-A8617B8D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504825"/>
            <a:ext cx="9223058" cy="990600"/>
          </a:xfrm>
        </p:spPr>
        <p:txBody>
          <a:bodyPr/>
          <a:lstStyle/>
          <a:p>
            <a:r>
              <a:rPr lang="pl-PL" sz="2800" b="1" kern="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 w INTEGRO – Zasoby Cyfrowe – Biblioteka Nauki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7084F2-A120-4730-A48D-5D835A242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571625"/>
            <a:ext cx="9223058" cy="5240193"/>
          </a:xfrm>
        </p:spPr>
        <p:txBody>
          <a:bodyPr/>
          <a:lstStyle/>
          <a:p>
            <a:pPr marL="0" indent="0">
              <a:buNone/>
            </a:pPr>
            <a:r>
              <a:rPr lang="pl-PL" sz="1600" b="1" i="1" dirty="0"/>
              <a:t>Biblioteka Nauki </a:t>
            </a:r>
            <a:r>
              <a:rPr lang="pl-PL" sz="1600" b="1" dirty="0"/>
              <a:t>-  </a:t>
            </a:r>
            <a:r>
              <a:rPr lang="pl-PL" sz="1600" dirty="0"/>
              <a:t>polska biblioteka cyfrowa udostępniająca pełne teksty artykułów publikowanych w polskich czasopismach naukowych i pełne teksty wybranych książek naukowych wraz z ich metadanymi. Biblioteka jest prowadzona przez Interdyscyplinarne Centrum Modelowania Matematycznego i Komputerowego Uniwersytetu Warszawskiego.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A0A080-BE16-402C-9BDD-35F0AB32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1" y="2714625"/>
            <a:ext cx="7263486" cy="38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89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5D5F9-823B-4484-B973-A7890C84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751032"/>
            <a:ext cx="9223058" cy="591993"/>
          </a:xfrm>
        </p:spPr>
        <p:txBody>
          <a:bodyPr/>
          <a:lstStyle/>
          <a:p>
            <a:pPr algn="ctr"/>
            <a:r>
              <a:rPr lang="pl-PL" sz="2800" b="1" kern="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 w INTEGRO – Zasoby Cyfrowe – IBUK Libra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B9C2E7-A187-41C3-8D28-BE6A4A20E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605064"/>
            <a:ext cx="9223058" cy="5206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i="1" dirty="0"/>
              <a:t>IBUK Libra - </a:t>
            </a:r>
            <a:r>
              <a:rPr lang="pl-PL" sz="1400" dirty="0"/>
              <a:t>to wirtualna czytelnia Wydawnictwa Naukowego PWN z całodobowym dostępem do publikacji z różnych dziedzin. IBUK Libra umożliwia dostęp on-line do bogatego wyboru publikacji największych polskich wydawców akademickich, profesjonalnych i popularnych z zakresu humanistyki, nauk społecznych, ekonomicznych, matematyczno-przyrodniczych, prawnych, medycyny i informatyki</a:t>
            </a:r>
            <a:r>
              <a:rPr lang="pl-PL" sz="1400" b="1" i="1" dirty="0"/>
              <a:t>.</a:t>
            </a:r>
          </a:p>
          <a:p>
            <a:pPr marL="0" indent="0">
              <a:buNone/>
            </a:pPr>
            <a:endParaRPr lang="pl-PL" sz="1400" b="1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539DDA-1B24-4770-B76B-615B8D94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1" y="2790825"/>
            <a:ext cx="7573060" cy="36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8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7990"/>
            <a:ext cx="9474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z="2600"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26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sz="2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2600"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Zasoby</a:t>
            </a:r>
            <a:r>
              <a:rPr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cyfrowe</a:t>
            </a:r>
            <a:r>
              <a:rPr spc="-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26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RCIN</a:t>
            </a:r>
            <a:endParaRPr sz="2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986383"/>
            <a:ext cx="9646285" cy="961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105"/>
              </a:spcBef>
            </a:pPr>
            <a:r>
              <a:rPr sz="1400" b="1" i="1" dirty="0">
                <a:solidFill>
                  <a:srgbClr val="393939"/>
                </a:solidFill>
                <a:latin typeface="Calibri"/>
                <a:cs typeface="Calibri"/>
              </a:rPr>
              <a:t>RCIN</a:t>
            </a:r>
            <a:r>
              <a:rPr sz="1400" b="1" i="1" spc="-1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 Repozytorium</a:t>
            </a:r>
            <a:r>
              <a:rPr sz="1400" spc="-2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Cyfrowe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 Instytutów Naukowych</a:t>
            </a:r>
            <a:r>
              <a:rPr sz="1400" spc="-1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to</a:t>
            </a:r>
            <a:r>
              <a:rPr sz="1400" spc="-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ponadregionalne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 multidyscyplinarne</a:t>
            </a:r>
            <a:r>
              <a:rPr sz="1400" spc="-1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repozytorium,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na które</a:t>
            </a:r>
            <a:r>
              <a:rPr sz="1400" spc="-1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składają</a:t>
            </a:r>
            <a:r>
              <a:rPr sz="1400" spc="-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Calibri"/>
                <a:cs typeface="Calibri"/>
              </a:rPr>
              <a:t>się 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zdygitalizowane</a:t>
            </a:r>
            <a:r>
              <a:rPr sz="1400" spc="-4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materiały</a:t>
            </a:r>
            <a:r>
              <a:rPr sz="1400" spc="-3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archiwalne,</a:t>
            </a:r>
            <a:r>
              <a:rPr sz="1400" spc="-4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publikacje</a:t>
            </a:r>
            <a:r>
              <a:rPr sz="1400" spc="-3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naukowe,</a:t>
            </a:r>
            <a:r>
              <a:rPr sz="1400" spc="-4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dokumentacja</a:t>
            </a:r>
            <a:r>
              <a:rPr sz="1400" spc="-2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badań</a:t>
            </a:r>
            <a:r>
              <a:rPr sz="1400" spc="-4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oraz</a:t>
            </a:r>
            <a:r>
              <a:rPr sz="1400" spc="-4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piśmienniczego</a:t>
            </a:r>
            <a:r>
              <a:rPr sz="1400" spc="-2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dziedzictwa</a:t>
            </a:r>
            <a:r>
              <a:rPr sz="1400" spc="-3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kulturowego, wyselekcjonowane</a:t>
            </a:r>
            <a:r>
              <a:rPr sz="1400" spc="-3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ze</a:t>
            </a:r>
            <a:r>
              <a:rPr sz="1400" spc="-2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zbiorów</a:t>
            </a:r>
            <a:r>
              <a:rPr sz="1400" spc="-2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16</a:t>
            </a:r>
            <a:r>
              <a:rPr sz="1400" spc="-3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polskich</a:t>
            </a:r>
            <a:r>
              <a:rPr sz="1400" spc="-4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instytutów</a:t>
            </a:r>
            <a:r>
              <a:rPr sz="1400" spc="-2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naukowych</a:t>
            </a:r>
            <a:r>
              <a:rPr sz="1400" spc="-3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oraz</a:t>
            </a:r>
            <a:r>
              <a:rPr sz="1400" spc="-2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ich</a:t>
            </a:r>
            <a:r>
              <a:rPr sz="1400" spc="-2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bibliotek</a:t>
            </a:r>
            <a:r>
              <a:rPr sz="1400" spc="-2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tworzących</a:t>
            </a:r>
            <a:r>
              <a:rPr sz="1400" spc="-3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Konsorcjum</a:t>
            </a:r>
            <a:r>
              <a:rPr sz="1400" spc="-30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93939"/>
                </a:solidFill>
                <a:latin typeface="Calibri"/>
                <a:cs typeface="Calibri"/>
              </a:rPr>
              <a:t>Repozytorium</a:t>
            </a:r>
            <a:r>
              <a:rPr sz="1400" spc="-3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Cyfrowego Instytutów</a:t>
            </a:r>
            <a:r>
              <a:rPr sz="1400" spc="15" dirty="0">
                <a:solidFill>
                  <a:srgbClr val="39393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Calibri"/>
                <a:cs typeface="Calibri"/>
              </a:rPr>
              <a:t>Naukowych.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2" y="2441174"/>
            <a:ext cx="9415417" cy="400058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E0C24-9501-447B-B6B1-C4B60146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94037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lang="pl-PL" sz="2800" b="1"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2800" b="1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lang="pl-PL" sz="2800" b="1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pl-PL" sz="2800" b="1"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Zasoby</a:t>
            </a:r>
            <a:r>
              <a:rPr lang="pl-PL" sz="2800" b="1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cyfrowe</a:t>
            </a:r>
            <a:r>
              <a:rPr lang="pl-PL" sz="2800" b="1" spc="-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pl-PL" sz="2800" b="1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Repozytorium Centrum Otwartej Nauki</a:t>
            </a: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C329DE-06AF-4D8D-8297-605C66EF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419225"/>
            <a:ext cx="9223058" cy="5392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i="1" dirty="0"/>
              <a:t>Repozytorium Centrum Otwartej Nauki - </a:t>
            </a:r>
            <a:r>
              <a:rPr lang="pl-PL" sz="1600" dirty="0"/>
              <a:t>(</a:t>
            </a:r>
            <a:r>
              <a:rPr lang="pl-PL" sz="1600" dirty="0" err="1"/>
              <a:t>CeON</a:t>
            </a:r>
            <a:r>
              <a:rPr lang="pl-PL" sz="1600" dirty="0"/>
              <a:t>) jest adresowane do całego polskiego środowiska naukowego. Są w nim udostępniane różnego rodzaju materiały naukowe, takie jak artykuły, książki, materiały konferencyjne, raporty czy rozprawy doktorskie. W repozytorium zostało umieszczonych ok. 10 tys. publikacji polskich naukowców.</a:t>
            </a:r>
          </a:p>
          <a:p>
            <a:pPr marL="0" indent="0">
              <a:buNone/>
            </a:pPr>
            <a:endParaRPr lang="pl-PL" sz="1600" b="1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1BC0495-5807-43D7-92DC-7FE21E7B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1" y="2562225"/>
            <a:ext cx="7549233" cy="40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21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C57A5D-07FB-4689-AC0C-C1B705F7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092773"/>
          </a:xfrm>
        </p:spPr>
        <p:txBody>
          <a:bodyPr/>
          <a:lstStyle/>
          <a:p>
            <a:pPr algn="ctr"/>
            <a:r>
              <a:rPr lang="pl-PL" sz="28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lang="pl-PL" sz="2800" b="1" spc="-65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2800" b="1" spc="-6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lang="pl-PL" sz="2800" b="1" spc="-7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pl-PL" sz="2800" b="1" spc="-65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Zasoby</a:t>
            </a:r>
            <a:r>
              <a:rPr lang="pl-PL" sz="2800" b="1" spc="-7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cyfrowe</a:t>
            </a:r>
            <a:r>
              <a:rPr lang="pl-PL" sz="2800" b="1" spc="-11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pl-PL" sz="2800" b="1" spc="-6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Repozytorium Otwartych Danych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941EF4-3A0C-482A-B567-7D23FE01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571625"/>
            <a:ext cx="9223058" cy="5240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i="1" dirty="0"/>
              <a:t>Repozytorium Otwartych Danych </a:t>
            </a:r>
            <a:r>
              <a:rPr lang="pl-PL" sz="1600" dirty="0"/>
              <a:t>- </a:t>
            </a:r>
            <a:r>
              <a:rPr lang="pl-PL" sz="1600" dirty="0" err="1"/>
              <a:t>RepOD</a:t>
            </a:r>
            <a:r>
              <a:rPr lang="pl-PL" sz="1600" dirty="0"/>
              <a:t>, czyli Repozytorium Otwartych Danych, służy do otwartego udostępniania wszystkich typów danych badawczych: wytworzonych, zebranych lub opisanych na potrzeby działalności naukowej. To serwis bezpłatny, gdzie można udostępniać zarówno dane już wykorzystane w publikacjach naukowych, jak i wcześniej niepublikowane, surowe albo przetworzone.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4266AA-5209-46C8-8ECE-11C6E521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0" y="2638425"/>
            <a:ext cx="6973729" cy="35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500" y="410108"/>
            <a:ext cx="381000" cy="626517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25" dirty="0">
                <a:latin typeface="Calibri"/>
                <a:cs typeface="Calibri"/>
              </a:rPr>
              <a:t>18.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spc="-25" dirty="0">
                <a:latin typeface="Calibri"/>
                <a:cs typeface="Calibri"/>
              </a:rPr>
              <a:t>19.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spc="-25" dirty="0">
                <a:latin typeface="Calibri"/>
                <a:cs typeface="Calibri"/>
              </a:rPr>
              <a:t>20.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25" dirty="0">
                <a:latin typeface="Calibri"/>
                <a:cs typeface="Calibri"/>
              </a:rPr>
              <a:t>21.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spc="-25" dirty="0">
                <a:latin typeface="Calibri"/>
                <a:cs typeface="Calibri"/>
              </a:rPr>
              <a:t>22.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spc="-25" dirty="0">
                <a:latin typeface="Calibri"/>
                <a:cs typeface="Calibri"/>
              </a:rPr>
              <a:t>23.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25" dirty="0">
                <a:latin typeface="Calibri"/>
                <a:cs typeface="Calibri"/>
              </a:rPr>
              <a:t>24.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spc="-25" dirty="0">
                <a:latin typeface="Calibri"/>
                <a:cs typeface="Calibri"/>
              </a:rPr>
              <a:t>25.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25" dirty="0">
                <a:latin typeface="Calibri"/>
                <a:cs typeface="Calibri"/>
              </a:rPr>
              <a:t>26.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spc="-25" dirty="0">
                <a:latin typeface="Calibri"/>
                <a:cs typeface="Calibri"/>
              </a:rPr>
              <a:t>27.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spc="-25" dirty="0">
                <a:latin typeface="Calibri"/>
                <a:cs typeface="Calibri"/>
              </a:rPr>
              <a:t>28.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25" dirty="0">
                <a:latin typeface="Calibri"/>
                <a:cs typeface="Calibri"/>
              </a:rPr>
              <a:t>29.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spc="-25" dirty="0">
                <a:latin typeface="Calibri"/>
                <a:cs typeface="Calibri"/>
              </a:rPr>
              <a:t>30.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spc="-25" dirty="0">
                <a:latin typeface="Calibri"/>
                <a:cs typeface="Calibri"/>
              </a:rPr>
              <a:t>31.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600" b="1" spc="-25" dirty="0">
                <a:latin typeface="Calibri"/>
                <a:cs typeface="Calibri"/>
              </a:rPr>
              <a:t>32.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spc="-25" dirty="0">
                <a:latin typeface="Calibri"/>
                <a:cs typeface="Calibri"/>
              </a:rPr>
              <a:t>33.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spc="-25" dirty="0">
                <a:latin typeface="Calibri"/>
                <a:cs typeface="Calibri"/>
              </a:rPr>
              <a:t>34.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25" dirty="0">
                <a:latin typeface="Calibri"/>
                <a:cs typeface="Calibri"/>
              </a:rPr>
              <a:t>35.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spc="-25" dirty="0">
                <a:latin typeface="Calibri"/>
                <a:cs typeface="Calibri"/>
              </a:rPr>
              <a:t>36.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spc="-25" dirty="0">
                <a:latin typeface="Calibri"/>
                <a:cs typeface="Calibri"/>
              </a:rPr>
              <a:t>37.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25" dirty="0">
                <a:latin typeface="Calibri"/>
                <a:cs typeface="Calibri"/>
              </a:rPr>
              <a:t>38.</a:t>
            </a:r>
            <a:endParaRPr sz="1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spc="-25" dirty="0">
                <a:latin typeface="Calibri"/>
                <a:cs typeface="Calibri"/>
              </a:rPr>
              <a:t>39.</a:t>
            </a:r>
            <a:endParaRPr lang="pl-PL" sz="1600" b="1" spc="-2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lang="pl-PL" sz="1600" b="1" spc="-25" dirty="0">
                <a:latin typeface="Calibri"/>
                <a:cs typeface="Calibri"/>
              </a:rPr>
              <a:t>40.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3913" y="410108"/>
            <a:ext cx="5194935" cy="62370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430">
              <a:lnSpc>
                <a:spcPct val="109700"/>
              </a:lnSpc>
              <a:spcBef>
                <a:spcPts val="105"/>
              </a:spcBef>
            </a:pPr>
            <a:r>
              <a:rPr sz="1600" b="1" spc="-10" dirty="0" err="1">
                <a:latin typeface="Calibri"/>
                <a:cs typeface="Calibri"/>
              </a:rPr>
              <a:t>Oznaczenia</a:t>
            </a:r>
            <a:r>
              <a:rPr sz="1600" b="1" dirty="0">
                <a:latin typeface="Calibri"/>
                <a:cs typeface="Calibri"/>
              </a:rPr>
              <a:t> w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katalogu</a:t>
            </a:r>
            <a:endParaRPr sz="1600" dirty="0">
              <a:latin typeface="Calibri"/>
              <a:cs typeface="Calibri"/>
            </a:endParaRPr>
          </a:p>
          <a:p>
            <a:pPr marL="12700" marR="1268730">
              <a:lnSpc>
                <a:spcPct val="109700"/>
              </a:lnSpc>
              <a:spcBef>
                <a:spcPts val="10"/>
              </a:spcBef>
            </a:pPr>
            <a:r>
              <a:rPr sz="1600" b="1" spc="-10" dirty="0">
                <a:latin typeface="Calibri"/>
                <a:cs typeface="Calibri"/>
              </a:rPr>
              <a:t>Wyszukiwanie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czasopism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katalogu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INTEGRO </a:t>
            </a:r>
            <a:r>
              <a:rPr sz="1600" b="1" dirty="0">
                <a:latin typeface="Calibri"/>
                <a:cs typeface="Calibri"/>
              </a:rPr>
              <a:t>Rezultaty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wyszukiwania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strona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z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wynikami </a:t>
            </a:r>
            <a:r>
              <a:rPr sz="1600" b="1" dirty="0">
                <a:latin typeface="Calibri"/>
                <a:cs typeface="Calibri"/>
              </a:rPr>
              <a:t>Fasety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opis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funkcjonalności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dirty="0">
                <a:latin typeface="Calibri"/>
                <a:cs typeface="Calibri"/>
              </a:rPr>
              <a:t>Fasety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filtry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opis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funkcjonalności</a:t>
            </a:r>
            <a:endParaRPr sz="1600" dirty="0">
              <a:latin typeface="Calibri"/>
              <a:cs typeface="Calibri"/>
            </a:endParaRPr>
          </a:p>
          <a:p>
            <a:pPr marL="12700" marR="908685">
              <a:lnSpc>
                <a:spcPct val="109400"/>
              </a:lnSpc>
              <a:spcBef>
                <a:spcPts val="10"/>
              </a:spcBef>
            </a:pPr>
            <a:r>
              <a:rPr sz="1600" b="1" dirty="0">
                <a:latin typeface="Calibri"/>
                <a:cs typeface="Calibri"/>
              </a:rPr>
              <a:t>Przegląd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faset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występujących </a:t>
            </a:r>
            <a:r>
              <a:rPr sz="1600" b="1" dirty="0">
                <a:latin typeface="Calibri"/>
                <a:cs typeface="Calibri"/>
              </a:rPr>
              <a:t>w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katalogu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INTEGRO </a:t>
            </a:r>
            <a:r>
              <a:rPr sz="1600" b="1" dirty="0">
                <a:latin typeface="Calibri"/>
                <a:cs typeface="Calibri"/>
              </a:rPr>
              <a:t>Wynik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wyszukiwania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opcja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Akcja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dirty="0">
                <a:latin typeface="Calibri"/>
                <a:cs typeface="Calibri"/>
              </a:rPr>
              <a:t>Wynik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wyszukiwania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opcja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Rekordów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 err="1">
                <a:latin typeface="Calibri"/>
                <a:cs typeface="Calibri"/>
              </a:rPr>
              <a:t>na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 err="1">
                <a:latin typeface="Calibri"/>
                <a:cs typeface="Calibri"/>
              </a:rPr>
              <a:t>stronie</a:t>
            </a:r>
            <a:endParaRPr lang="pl-PL" sz="16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lang="pl-PL" sz="1600" b="1" dirty="0">
                <a:latin typeface="Calibri"/>
                <a:cs typeface="Calibri"/>
              </a:rPr>
              <a:t>Wynik wyszukiwania – opcja – Widok</a:t>
            </a:r>
            <a:endParaRPr sz="1600" b="1" dirty="0">
              <a:latin typeface="Calibri"/>
              <a:cs typeface="Calibri"/>
            </a:endParaRPr>
          </a:p>
          <a:p>
            <a:pPr marL="12700" marR="1851025">
              <a:lnSpc>
                <a:spcPts val="211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Wynik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wyszukiwania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opcja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Trafność </a:t>
            </a:r>
            <a:r>
              <a:rPr sz="1600" b="1" dirty="0">
                <a:latin typeface="Calibri"/>
                <a:cs typeface="Calibri"/>
              </a:rPr>
              <a:t>Wynik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wyszukiwania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Zaznacz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stronę </a:t>
            </a:r>
            <a:r>
              <a:rPr sz="1600" b="1" dirty="0">
                <a:latin typeface="Calibri"/>
                <a:cs typeface="Calibri"/>
              </a:rPr>
              <a:t>Wynik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wyszukiwania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Elementy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opisu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600" b="1" dirty="0">
                <a:latin typeface="Calibri"/>
                <a:cs typeface="Calibri"/>
              </a:rPr>
              <a:t>Zamówienie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dokumentu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spc="-10" dirty="0">
                <a:latin typeface="Calibri"/>
                <a:cs typeface="Calibri"/>
              </a:rPr>
              <a:t>Rezerwacja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dokumentu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dirty="0">
                <a:latin typeface="Calibri"/>
                <a:cs typeface="Calibri"/>
              </a:rPr>
              <a:t>Prolongata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dokumentu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(przedłużenie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terminu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zwrotu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książki)</a:t>
            </a:r>
            <a:endParaRPr sz="1600" dirty="0">
              <a:latin typeface="Calibri"/>
              <a:cs typeface="Calibri"/>
            </a:endParaRPr>
          </a:p>
          <a:p>
            <a:pPr marL="12700" marR="3316604">
              <a:lnSpc>
                <a:spcPts val="211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Preferencje czytelnika </a:t>
            </a:r>
            <a:r>
              <a:rPr sz="1600" b="1" spc="-20" dirty="0">
                <a:latin typeface="Calibri"/>
                <a:cs typeface="Calibri"/>
              </a:rPr>
              <a:t>Kary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Historia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wyszukiwania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600" b="1" spc="-10" dirty="0">
                <a:latin typeface="Calibri"/>
                <a:cs typeface="Calibri"/>
              </a:rPr>
              <a:t>Nowości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dirty="0">
                <a:latin typeface="Calibri"/>
                <a:cs typeface="Calibri"/>
              </a:rPr>
              <a:t>Twoja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półka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dirty="0">
                <a:latin typeface="Calibri"/>
                <a:cs typeface="Calibri"/>
              </a:rPr>
              <a:t>Dodawanie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opisów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półki</a:t>
            </a:r>
            <a:endParaRPr sz="1600" dirty="0">
              <a:latin typeface="Calibri"/>
              <a:cs typeface="Calibri"/>
            </a:endParaRPr>
          </a:p>
          <a:p>
            <a:pPr marL="12700" marR="3763010">
              <a:lnSpc>
                <a:spcPts val="2110"/>
              </a:lnSpc>
              <a:spcBef>
                <a:spcPts val="90"/>
              </a:spcBef>
            </a:pPr>
            <a:r>
              <a:rPr sz="1600" b="1" spc="-10" dirty="0">
                <a:latin typeface="Calibri"/>
                <a:cs typeface="Calibri"/>
              </a:rPr>
              <a:t>Etykiety </a:t>
            </a:r>
            <a:r>
              <a:rPr sz="1600" b="1" dirty="0">
                <a:latin typeface="Calibri"/>
                <a:cs typeface="Calibri"/>
              </a:rPr>
              <a:t>Likwidacja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konta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47093"/>
            <a:ext cx="96285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3570" algn="ctr">
              <a:lnSpc>
                <a:spcPct val="100000"/>
              </a:lnSpc>
              <a:spcBef>
                <a:spcPts val="95"/>
              </a:spcBef>
            </a:pP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z="2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26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sz="2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2600"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Zasoby</a:t>
            </a:r>
            <a:r>
              <a:rPr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cyfrowe</a:t>
            </a:r>
            <a:r>
              <a:rPr spc="-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2600"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Wolne</a:t>
            </a:r>
            <a:r>
              <a:rPr sz="2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Lektury</a:t>
            </a:r>
            <a:endParaRPr sz="2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1355191"/>
            <a:ext cx="9292590" cy="7283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b="1" i="1" dirty="0">
                <a:latin typeface="Calibri"/>
                <a:cs typeface="Calibri"/>
              </a:rPr>
              <a:t>Wolne</a:t>
            </a:r>
            <a:r>
              <a:rPr sz="1400" b="1" i="1" spc="-4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Lektury</a:t>
            </a:r>
            <a:r>
              <a:rPr sz="1400" b="1" i="1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biblioteka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internetowa,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w</a:t>
            </a:r>
            <a:r>
              <a:rPr sz="1400" spc="-4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której</a:t>
            </a:r>
            <a:r>
              <a:rPr sz="1400" spc="-4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znajdują</a:t>
            </a:r>
            <a:r>
              <a:rPr sz="1400" spc="-3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się</a:t>
            </a:r>
            <a:r>
              <a:rPr sz="1400" spc="-3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utwory</a:t>
            </a:r>
            <a:r>
              <a:rPr sz="1400" spc="-3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należące</a:t>
            </a:r>
            <a:r>
              <a:rPr sz="1400" spc="-4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do</a:t>
            </a:r>
            <a:r>
              <a:rPr sz="1400" spc="-3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klasyki</a:t>
            </a:r>
            <a:r>
              <a:rPr sz="1400" spc="-4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literatury</a:t>
            </a:r>
            <a:r>
              <a:rPr sz="1400" spc="-3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polskiej</a:t>
            </a:r>
            <a:r>
              <a:rPr sz="1400" spc="-3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oraz</a:t>
            </a:r>
            <a:r>
              <a:rPr sz="1400" spc="-4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E464D"/>
                </a:solidFill>
                <a:latin typeface="Calibri"/>
                <a:cs typeface="Calibri"/>
              </a:rPr>
              <a:t>światowej.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9300"/>
              </a:lnSpc>
              <a:spcBef>
                <a:spcPts val="10"/>
              </a:spcBef>
            </a:pPr>
            <a:r>
              <a:rPr sz="1400" spc="-10" dirty="0">
                <a:solidFill>
                  <a:srgbClr val="3E464D"/>
                </a:solidFill>
                <a:latin typeface="Calibri"/>
                <a:cs typeface="Calibri"/>
              </a:rPr>
              <a:t>E-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booki</a:t>
            </a:r>
            <a:r>
              <a:rPr sz="1400" spc="-3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i</a:t>
            </a:r>
            <a:r>
              <a:rPr sz="1400" spc="-2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audiobooki</a:t>
            </a:r>
            <a:r>
              <a:rPr sz="1400" spc="-2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można</a:t>
            </a:r>
            <a:r>
              <a:rPr sz="1400" spc="-3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pobrać</a:t>
            </a:r>
            <a:r>
              <a:rPr sz="1400" spc="-3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za</a:t>
            </a:r>
            <a:r>
              <a:rPr sz="1400" spc="-3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darmo</a:t>
            </a:r>
            <a:r>
              <a:rPr sz="1400" spc="-2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na</a:t>
            </a:r>
            <a:r>
              <a:rPr sz="1400" spc="-2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dowolne</a:t>
            </a:r>
            <a:r>
              <a:rPr sz="1400" spc="-3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urządzenie</a:t>
            </a:r>
            <a:r>
              <a:rPr sz="1400" spc="-3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zgodnie</a:t>
            </a:r>
            <a:r>
              <a:rPr sz="1400" spc="-3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z</a:t>
            </a:r>
            <a:r>
              <a:rPr sz="1400" spc="-2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prawem,</a:t>
            </a:r>
            <a:r>
              <a:rPr sz="1400" spc="-3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bez</a:t>
            </a:r>
            <a:r>
              <a:rPr sz="1400" spc="-3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żadnych</a:t>
            </a:r>
            <a:r>
              <a:rPr sz="1400" spc="-3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ograniczeń</a:t>
            </a:r>
            <a:r>
              <a:rPr sz="1400" spc="-3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czytać,</a:t>
            </a:r>
            <a:r>
              <a:rPr sz="1400" spc="-2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E464D"/>
                </a:solidFill>
                <a:latin typeface="Calibri"/>
                <a:cs typeface="Calibri"/>
              </a:rPr>
              <a:t>słuchać,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a</a:t>
            </a:r>
            <a:r>
              <a:rPr sz="1400" spc="-4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nawet</a:t>
            </a:r>
            <a:r>
              <a:rPr sz="1400" spc="-40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E464D"/>
                </a:solidFill>
                <a:latin typeface="Calibri"/>
                <a:cs typeface="Calibri"/>
              </a:rPr>
              <a:t>udostępniać</a:t>
            </a:r>
            <a:r>
              <a:rPr sz="1400" spc="-35" dirty="0">
                <a:solidFill>
                  <a:srgbClr val="3E464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E464D"/>
                </a:solidFill>
                <a:latin typeface="Calibri"/>
                <a:cs typeface="Calibri"/>
              </a:rPr>
              <a:t>innym.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6" y="2638425"/>
            <a:ext cx="7726734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7989"/>
            <a:ext cx="9398000" cy="457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r>
              <a:rPr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wg</a:t>
            </a:r>
            <a:r>
              <a:rPr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egzemplarza</a:t>
            </a:r>
            <a:r>
              <a:rPr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lub</a:t>
            </a:r>
            <a:r>
              <a:rPr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sygnatury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986383"/>
            <a:ext cx="9530715" cy="726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10"/>
              </a:spcBef>
            </a:pPr>
            <a:r>
              <a:rPr sz="1400" dirty="0">
                <a:latin typeface="Calibri"/>
                <a:cs typeface="Calibri"/>
              </a:rPr>
              <a:t>Z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tego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indeksu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możemy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skorzystać,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jeżeli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znamy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oznaczenie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księgi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inwentarzowej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(np.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000)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numer</a:t>
            </a:r>
            <a:r>
              <a:rPr sz="1400" spc="-10" dirty="0">
                <a:latin typeface="Calibri"/>
                <a:cs typeface="Calibri"/>
              </a:rPr>
              <a:t> poszukiwanego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(np. </a:t>
            </a:r>
            <a:r>
              <a:rPr sz="1400" spc="-10" dirty="0">
                <a:latin typeface="Calibri"/>
                <a:cs typeface="Calibri"/>
              </a:rPr>
              <a:t>12345)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sygnaturę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(tzn.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miejsce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przechowywania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danego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bibliotece,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np.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inwentarzowy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(np. </a:t>
            </a:r>
            <a:r>
              <a:rPr sz="1400" spc="-10" dirty="0">
                <a:latin typeface="Calibri"/>
                <a:cs typeface="Calibri"/>
              </a:rPr>
              <a:t>12345)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25" y="2212183"/>
            <a:ext cx="7374434" cy="405138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39" y="611477"/>
            <a:ext cx="7858761" cy="423674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859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Oznaczenia</a:t>
            </a:r>
            <a:r>
              <a:rPr sz="3600" spc="-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74977"/>
            <a:ext cx="929068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Każdy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znajdujący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zbiorach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lang="pl-PL" sz="1400" dirty="0">
                <a:latin typeface="Calibri"/>
                <a:cs typeface="Calibri"/>
              </a:rPr>
              <a:t>Biblioteki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lang="pl-PL" sz="1400" dirty="0">
                <a:latin typeface="Calibri"/>
                <a:cs typeface="Calibri"/>
              </a:rPr>
              <a:t>Głównej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lang="pl-PL" sz="1400" spc="-30" dirty="0">
                <a:latin typeface="Calibri"/>
                <a:cs typeface="Calibri"/>
              </a:rPr>
              <a:t>Uniwersytetu Radomskiego </a:t>
            </a:r>
            <a:r>
              <a:rPr lang="pl-PL" sz="1400" dirty="0">
                <a:latin typeface="Calibri"/>
                <a:cs typeface="Calibri"/>
              </a:rPr>
              <a:t>posiada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odpowiednie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oznaczenia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katalogu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elektronicznym.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474188"/>
            <a:ext cx="9785985" cy="304546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33985" indent="-121285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133985" algn="l"/>
              </a:tabLst>
            </a:pPr>
            <a:r>
              <a:rPr sz="1400" dirty="0">
                <a:latin typeface="Calibri"/>
                <a:cs typeface="Calibri"/>
              </a:rPr>
              <a:t>„</a:t>
            </a:r>
            <a:r>
              <a:rPr sz="1400" b="1" dirty="0">
                <a:latin typeface="Calibri"/>
                <a:cs typeface="Calibri"/>
              </a:rPr>
              <a:t>Sygnatura</a:t>
            </a:r>
            <a:r>
              <a:rPr sz="1400" dirty="0">
                <a:latin typeface="Calibri"/>
                <a:cs typeface="Calibri"/>
              </a:rPr>
              <a:t>”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składa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informacji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niezbędnych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samodzielnego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odnalezienia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książki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półce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przypadku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książek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400" dirty="0">
                <a:latin typeface="Calibri"/>
                <a:cs typeface="Calibri"/>
              </a:rPr>
              <a:t>zlokalizowanych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 Magazynie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Wolnego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Dostępu)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bibliotekarza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przypadku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książek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ulokowanych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magazynie).</a:t>
            </a:r>
            <a:endParaRPr sz="1400">
              <a:latin typeface="Calibri"/>
              <a:cs typeface="Calibri"/>
            </a:endParaRPr>
          </a:p>
          <a:p>
            <a:pPr marL="12700" marR="5080" indent="121285">
              <a:lnSpc>
                <a:spcPct val="109300"/>
              </a:lnSpc>
              <a:spcBef>
                <a:spcPts val="900"/>
              </a:spcBef>
              <a:buFont typeface="Symbol"/>
              <a:buChar char=""/>
              <a:tabLst>
                <a:tab pos="133985" algn="l"/>
              </a:tabLst>
            </a:pPr>
            <a:r>
              <a:rPr sz="1400" dirty="0">
                <a:latin typeface="Calibri"/>
                <a:cs typeface="Calibri"/>
              </a:rPr>
              <a:t>„</a:t>
            </a:r>
            <a:r>
              <a:rPr sz="1400" b="1" dirty="0">
                <a:latin typeface="Calibri"/>
                <a:cs typeface="Calibri"/>
              </a:rPr>
              <a:t>Lokalizacja</a:t>
            </a:r>
            <a:r>
              <a:rPr sz="1400" dirty="0">
                <a:latin typeface="Calibri"/>
                <a:cs typeface="Calibri"/>
              </a:rPr>
              <a:t>”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podaje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miejscu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przechowywania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np.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magazyn,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czytelnia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przypadku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książek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znajdujących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w </a:t>
            </a:r>
            <a:r>
              <a:rPr sz="1400" dirty="0">
                <a:latin typeface="Calibri"/>
                <a:cs typeface="Calibri"/>
              </a:rPr>
              <a:t>zbiorach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także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informację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dziale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wiedzy,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którym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książka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została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umieszczona,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pozwala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odnalezienie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jej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odpowiednim regale).</a:t>
            </a:r>
            <a:endParaRPr sz="1400">
              <a:latin typeface="Calibri"/>
              <a:cs typeface="Calibri"/>
            </a:endParaRPr>
          </a:p>
          <a:p>
            <a:pPr marL="12700" marR="941069" indent="121285">
              <a:lnSpc>
                <a:spcPct val="109300"/>
              </a:lnSpc>
              <a:spcBef>
                <a:spcPts val="900"/>
              </a:spcBef>
              <a:buFont typeface="Symbol"/>
              <a:buChar char=""/>
              <a:tabLst>
                <a:tab pos="133985" algn="l"/>
              </a:tabLst>
            </a:pPr>
            <a:r>
              <a:rPr sz="1400" dirty="0">
                <a:latin typeface="Calibri"/>
                <a:cs typeface="Calibri"/>
              </a:rPr>
              <a:t>„</a:t>
            </a:r>
            <a:r>
              <a:rPr sz="1400" b="1" dirty="0">
                <a:latin typeface="Calibri"/>
                <a:cs typeface="Calibri"/>
              </a:rPr>
              <a:t>Status</a:t>
            </a:r>
            <a:r>
              <a:rPr sz="1400" dirty="0">
                <a:latin typeface="Calibri"/>
                <a:cs typeface="Calibri"/>
              </a:rPr>
              <a:t>”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informuje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tym,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książka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aktualnie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dostępna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Bibliotece.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dostępny,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wypożyczony, </a:t>
            </a:r>
            <a:r>
              <a:rPr sz="1400" dirty="0">
                <a:latin typeface="Calibri"/>
                <a:cs typeface="Calibri"/>
              </a:rPr>
              <a:t>zarezerwowany,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zamówiony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bądź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trakcie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realizacji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zamówienia.</a:t>
            </a:r>
            <a:endParaRPr sz="1400">
              <a:latin typeface="Calibri"/>
              <a:cs typeface="Calibri"/>
            </a:endParaRPr>
          </a:p>
          <a:p>
            <a:pPr marL="12700" marR="643890" indent="121285">
              <a:lnSpc>
                <a:spcPct val="109500"/>
              </a:lnSpc>
              <a:spcBef>
                <a:spcPts val="885"/>
              </a:spcBef>
              <a:buFont typeface="Symbol"/>
              <a:buChar char=""/>
              <a:tabLst>
                <a:tab pos="133985" algn="l"/>
              </a:tabLst>
            </a:pPr>
            <a:r>
              <a:rPr sz="1400" dirty="0">
                <a:latin typeface="Calibri"/>
                <a:cs typeface="Calibri"/>
              </a:rPr>
              <a:t>„</a:t>
            </a:r>
            <a:r>
              <a:rPr sz="1400" b="1" dirty="0">
                <a:latin typeface="Calibri"/>
                <a:cs typeface="Calibri"/>
              </a:rPr>
              <a:t>Zamów</a:t>
            </a:r>
            <a:r>
              <a:rPr sz="1400" dirty="0">
                <a:latin typeface="Calibri"/>
                <a:cs typeface="Calibri"/>
              </a:rPr>
              <a:t>”–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odpowiedni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symbol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graficzny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symbolizuje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możliwość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zamówienia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książki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online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(funkcja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dostępna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tylko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dla </a:t>
            </a:r>
            <a:r>
              <a:rPr sz="1400" dirty="0">
                <a:latin typeface="Calibri"/>
                <a:cs typeface="Calibri"/>
              </a:rPr>
              <a:t>zalogowanych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czytelników).</a:t>
            </a:r>
            <a:endParaRPr sz="1400">
              <a:latin typeface="Calibri"/>
              <a:cs typeface="Calibri"/>
            </a:endParaRPr>
          </a:p>
          <a:p>
            <a:pPr marL="12700" marR="872490" indent="121285">
              <a:lnSpc>
                <a:spcPct val="109300"/>
              </a:lnSpc>
              <a:spcBef>
                <a:spcPts val="885"/>
              </a:spcBef>
              <a:buFont typeface="Symbol"/>
              <a:buChar char=""/>
              <a:tabLst>
                <a:tab pos="133985" algn="l"/>
              </a:tabLst>
            </a:pPr>
            <a:r>
              <a:rPr sz="1400" dirty="0">
                <a:latin typeface="Calibri"/>
                <a:cs typeface="Calibri"/>
              </a:rPr>
              <a:t>W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sytuacji,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gdy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książka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wypożyczona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innego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czytelnika,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katalog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informuje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wyznaczonej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dacie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zwrotu dokumentu.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z="3600" spc="-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czasopism</a:t>
            </a:r>
            <a:r>
              <a:rPr sz="3600" spc="-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sz="3600" spc="-10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305939"/>
            <a:ext cx="393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Wchodzimy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wybrany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tytuł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otrzymać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pełny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opis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publikacji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t="12192"/>
          <a:stretch/>
        </p:blipFill>
        <p:spPr>
          <a:xfrm>
            <a:off x="4477843" y="1266825"/>
            <a:ext cx="2009951" cy="760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63" y="3095625"/>
            <a:ext cx="7754874" cy="288176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Wyszukiwanie</a:t>
            </a:r>
            <a:r>
              <a:rPr sz="3600" spc="-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czasopism</a:t>
            </a:r>
            <a:r>
              <a:rPr sz="3600" spc="-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sz="3600" spc="-10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39697"/>
            <a:ext cx="86791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Po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wyświetleniu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otrzymujemy: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opis,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miejsce</a:t>
            </a:r>
            <a:r>
              <a:rPr sz="1400" spc="-10" dirty="0">
                <a:latin typeface="Calibri"/>
                <a:cs typeface="Calibri"/>
              </a:rPr>
              <a:t> przechowywania,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sygnaturę</a:t>
            </a:r>
            <a:r>
              <a:rPr sz="1400" spc="-10" dirty="0">
                <a:latin typeface="Calibri"/>
                <a:cs typeface="Calibri"/>
              </a:rPr>
              <a:t> (W-</a:t>
            </a:r>
            <a:r>
              <a:rPr sz="1400" dirty="0">
                <a:latin typeface="Calibri"/>
                <a:cs typeface="Calibri"/>
              </a:rPr>
              <a:t>xxxx),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zasób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lata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numery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czasopisma.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724025"/>
            <a:ext cx="6781800" cy="49529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Rezultaty</a:t>
            </a:r>
            <a:r>
              <a:rPr sz="3600" spc="-4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wyszukiwania</a:t>
            </a:r>
            <a:r>
              <a:rPr sz="3600" spc="-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4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strona</a:t>
            </a:r>
            <a:r>
              <a:rPr sz="3600" spc="-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</a:t>
            </a:r>
            <a:r>
              <a:rPr sz="3600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wynikami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3" y="1871468"/>
            <a:ext cx="9046814" cy="433913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312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Fasety</a:t>
            </a:r>
            <a:r>
              <a:rPr sz="36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opis</a:t>
            </a:r>
            <a:r>
              <a:rPr sz="36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funkcjonalności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39697"/>
            <a:ext cx="64071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Menu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rozwijane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ukazujące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lewej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stronie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wyników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nosi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nazwę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faset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8300" y="2028825"/>
            <a:ext cx="3647440" cy="424003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Fasety</a:t>
            </a:r>
            <a:r>
              <a:rPr sz="3600" spc="-15" dirty="0"/>
              <a:t> </a:t>
            </a:r>
            <a:r>
              <a:rPr sz="3600" dirty="0"/>
              <a:t>i</a:t>
            </a:r>
            <a:r>
              <a:rPr sz="3600" spc="-15" dirty="0"/>
              <a:t> </a:t>
            </a:r>
            <a:r>
              <a:rPr sz="3600" dirty="0"/>
              <a:t>filtry</a:t>
            </a:r>
            <a:r>
              <a:rPr sz="3600" spc="-15" dirty="0"/>
              <a:t> </a:t>
            </a:r>
            <a:r>
              <a:rPr sz="3600" dirty="0"/>
              <a:t>–</a:t>
            </a:r>
            <a:r>
              <a:rPr sz="3600" spc="-30" dirty="0"/>
              <a:t> </a:t>
            </a:r>
            <a:r>
              <a:rPr sz="3600" dirty="0"/>
              <a:t>opis</a:t>
            </a:r>
            <a:r>
              <a:rPr sz="3600" spc="-15" dirty="0"/>
              <a:t> </a:t>
            </a:r>
            <a:r>
              <a:rPr sz="3600" spc="-10" dirty="0"/>
              <a:t>funkcjonalności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44500" y="1122019"/>
            <a:ext cx="9462135" cy="1397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b="1" dirty="0">
                <a:latin typeface="Calibri"/>
                <a:cs typeface="Calibri"/>
              </a:rPr>
              <a:t>Fasety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umożliwiają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zawężenie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(uszczegółowienie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wyniku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wybranych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kryteriów,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zaznaczenie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odpowiednich wartości.</a:t>
            </a:r>
            <a:endParaRPr sz="14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960"/>
              </a:spcBef>
              <a:buChar char="●"/>
              <a:tabLst>
                <a:tab pos="160020" algn="l"/>
              </a:tabLst>
            </a:pPr>
            <a:r>
              <a:rPr sz="1400" dirty="0">
                <a:latin typeface="Calibri"/>
                <a:cs typeface="Calibri"/>
              </a:rPr>
              <a:t>Przy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każdej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wartości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fasecie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wyświetla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liczba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wystąpień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wyniku.</a:t>
            </a:r>
            <a:endParaRPr sz="14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975"/>
              </a:spcBef>
              <a:buChar char="●"/>
              <a:tabLst>
                <a:tab pos="160020" algn="l"/>
              </a:tabLst>
            </a:pPr>
            <a:r>
              <a:rPr sz="1400" dirty="0">
                <a:latin typeface="Calibri"/>
                <a:cs typeface="Calibri"/>
              </a:rPr>
              <a:t>Żeby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zawęzić</a:t>
            </a:r>
            <a:r>
              <a:rPr sz="1400" spc="-10" dirty="0">
                <a:latin typeface="Calibri"/>
                <a:cs typeface="Calibri"/>
              </a:rPr>
              <a:t> wyszukany</a:t>
            </a:r>
            <a:r>
              <a:rPr sz="1400" dirty="0">
                <a:latin typeface="Calibri"/>
                <a:cs typeface="Calibri"/>
              </a:rPr>
              <a:t> wynik,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należy zaznaczyć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wartość/wartości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wybranej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fasecie/fasetach.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Następnie </a:t>
            </a:r>
            <a:r>
              <a:rPr sz="1400" dirty="0">
                <a:latin typeface="Calibri"/>
                <a:cs typeface="Calibri"/>
              </a:rPr>
              <a:t>należy wybrać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opcję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latin typeface="Calibri"/>
                <a:cs typeface="Calibri"/>
              </a:rPr>
              <a:t>Zastosuj/Zatwierdź.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47" y="2822601"/>
            <a:ext cx="2852580" cy="320072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035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Fasety</a:t>
            </a:r>
            <a:r>
              <a:rPr sz="36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sz="36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filtry</a:t>
            </a:r>
            <a:r>
              <a:rPr sz="36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opis</a:t>
            </a:r>
            <a:r>
              <a:rPr sz="3600" spc="-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funkcjonalności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07007"/>
            <a:ext cx="9451975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Aktywne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filtry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można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usunąć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listy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wynikiem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wyszukiwania,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naciskając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znak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krzyżyka.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też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zrobić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miejscu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wybranej </a:t>
            </a:r>
            <a:r>
              <a:rPr sz="1400" dirty="0">
                <a:latin typeface="Calibri"/>
                <a:cs typeface="Calibri"/>
              </a:rPr>
              <a:t>wartości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fasety.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924429"/>
            <a:ext cx="8305799" cy="12041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B9B249-A6FA-49F8-B057-45C36080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1094152"/>
            <a:ext cx="9223058" cy="698970"/>
          </a:xfrm>
        </p:spPr>
        <p:txBody>
          <a:bodyPr>
            <a:normAutofit/>
          </a:bodyPr>
          <a:lstStyle/>
          <a:p>
            <a:r>
              <a:rPr lang="pl-PL" sz="3158" b="1" dirty="0"/>
              <a:t>Rejestracja czytelnika i Logowanie do katalogu INTEGRO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2FD4F2-65C6-4CA2-AA10-55CED294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793121"/>
            <a:ext cx="9223058" cy="4398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3" dirty="0"/>
              <a:t>Korzystanie z katalogu INTEGRO jest możliwe przez wszystkich zainteresowanych ale tylko osoba zalogowana na swoje konto ma dostęp do wszystkich funkcjonalności. Tylko użytkownicy zalogowani mogą zamawiać, rezerwować oraz prolongować książki. </a:t>
            </a:r>
          </a:p>
          <a:p>
            <a:pPr marL="0" indent="0">
              <a:buNone/>
            </a:pPr>
            <a:r>
              <a:rPr lang="pl-PL" sz="1403" dirty="0"/>
              <a:t>• katalog INTEGRO BG </a:t>
            </a:r>
            <a:r>
              <a:rPr lang="pl-PL" sz="1403" dirty="0" err="1"/>
              <a:t>URad</a:t>
            </a:r>
            <a:r>
              <a:rPr lang="pl-PL" sz="1403" dirty="0"/>
              <a:t> znajduje się na stronie : https://katalog.uniwersytetradom.pl/catalog</a:t>
            </a:r>
          </a:p>
          <a:p>
            <a:pPr marL="0" indent="0">
              <a:buNone/>
            </a:pPr>
            <a:r>
              <a:rPr lang="pl-PL" sz="1403" dirty="0"/>
              <a:t>• na stronie katalogu w prawym górnym rogu znajduje się opcja KONTO i wybór : </a:t>
            </a:r>
            <a:r>
              <a:rPr lang="pl-PL" sz="1403" b="1" dirty="0"/>
              <a:t>Zaloguj</a:t>
            </a:r>
            <a:r>
              <a:rPr lang="pl-PL" sz="1403" dirty="0"/>
              <a:t> lub </a:t>
            </a:r>
            <a:r>
              <a:rPr lang="pl-PL" sz="1403" b="1" dirty="0"/>
              <a:t>Zarejestruj się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E1F02D-A6D2-4682-863F-BF1F88DC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1" y="3447384"/>
            <a:ext cx="9028013" cy="18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Przegląd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</a:t>
            </a:r>
            <a:r>
              <a:rPr lang="pl-PL" sz="3600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występujących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508506"/>
            <a:ext cx="58756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Źródło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danych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faseta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prezentuje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jakich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źródeł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bibliograficzny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0742" y="2699893"/>
            <a:ext cx="3891916" cy="147218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Przegląd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</a:t>
            </a:r>
            <a:r>
              <a:rPr lang="pl-PL" sz="3600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występujących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845310"/>
            <a:ext cx="81426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Typ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dokumentu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faseta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prezentuje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typy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dokumentów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liczbę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pozycji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odpowiadających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kryteriom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wyszukiwania.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DA318CF-FE3C-458F-93C5-00F753B5B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368" y="2790826"/>
            <a:ext cx="3504241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Przegląd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</a:t>
            </a:r>
            <a:r>
              <a:rPr lang="pl-PL" sz="3600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występujących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828775"/>
            <a:ext cx="9468485" cy="489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Rok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publikacji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faseta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podaje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najstarszy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najnowszy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wydania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odpowiadającego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kryteriom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wyszukiwania.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Ruchomy </a:t>
            </a:r>
            <a:r>
              <a:rPr sz="1400" dirty="0">
                <a:latin typeface="Calibri"/>
                <a:cs typeface="Calibri"/>
              </a:rPr>
              <a:t>suwak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zawęża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wynik.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Zakres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można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również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wpisać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klawiatury.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2510" y="3444240"/>
            <a:ext cx="2432550" cy="185877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Przegląd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</a:t>
            </a:r>
            <a:r>
              <a:rPr lang="pl-PL" sz="3600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występujących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490827"/>
            <a:ext cx="9295130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b="1" dirty="0">
                <a:latin typeface="Calibri"/>
                <a:cs typeface="Calibri"/>
              </a:rPr>
              <a:t>Autor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faseta</a:t>
            </a:r>
            <a:r>
              <a:rPr sz="1400" spc="-10" dirty="0">
                <a:latin typeface="Calibri"/>
                <a:cs typeface="Calibri"/>
              </a:rPr>
              <a:t> prezentująca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nazwisko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osoby</a:t>
            </a:r>
            <a:r>
              <a:rPr sz="1400" spc="-10" dirty="0">
                <a:latin typeface="Calibri"/>
                <a:cs typeface="Calibri"/>
              </a:rPr>
              <a:t> odpowiedzialnej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treść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poszukiwanego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dokumentu,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być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autor,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redaktor, </a:t>
            </a:r>
            <a:r>
              <a:rPr sz="1400" dirty="0">
                <a:latin typeface="Calibri"/>
                <a:cs typeface="Calibri"/>
              </a:rPr>
              <a:t>kompozytor,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osoba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opracowująca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tekst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itp.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1" y="2333625"/>
            <a:ext cx="2794620" cy="397358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08405"/>
            <a:ext cx="9628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Przegląd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</a:t>
            </a:r>
            <a:r>
              <a:rPr lang="pl-PL" sz="3600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występujących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301851"/>
            <a:ext cx="9321800" cy="696344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400" b="1" dirty="0">
                <a:latin typeface="Calibri"/>
                <a:cs typeface="Calibri"/>
              </a:rPr>
              <a:t>Temat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faseta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prezentuje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hasła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powiązane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relacjami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kryterium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wyszukiwania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spc="-10" dirty="0">
                <a:latin typeface="Calibri"/>
                <a:cs typeface="Calibri"/>
              </a:rPr>
              <a:t>Wybierając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i="1" dirty="0" err="1">
                <a:latin typeface="Calibri"/>
                <a:cs typeface="Calibri"/>
              </a:rPr>
              <a:t>Pokaż</a:t>
            </a:r>
            <a:r>
              <a:rPr sz="1400" b="1" i="1" spc="-25" dirty="0">
                <a:latin typeface="Calibri"/>
                <a:cs typeface="Calibri"/>
              </a:rPr>
              <a:t> </a:t>
            </a:r>
            <a:r>
              <a:rPr lang="pl-PL" sz="1400" b="1" i="1" dirty="0">
                <a:latin typeface="Calibri"/>
                <a:cs typeface="Calibri"/>
              </a:rPr>
              <a:t>wszystkie</a:t>
            </a:r>
            <a:r>
              <a:rPr sz="1400" b="1" i="1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nowym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oknie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otrzymasz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pełną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listę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tematów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zadane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pytanie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1" y="2118373"/>
            <a:ext cx="5216438" cy="455480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Przegląd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</a:t>
            </a:r>
            <a:r>
              <a:rPr lang="pl-PL" sz="3600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występujących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508506"/>
            <a:ext cx="94214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Dziedzina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faseta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prezentuje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dziedziny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nauki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sztuki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oraz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sfery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aktywności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człowieka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przypisane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treści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bibliotecznego.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258949"/>
            <a:ext cx="2889450" cy="465086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08405"/>
            <a:ext cx="9628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Przegląd</a:t>
            </a:r>
            <a:r>
              <a:rPr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</a:t>
            </a:r>
            <a:r>
              <a:rPr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występujących</a:t>
            </a:r>
            <a:r>
              <a:rPr sz="3600" spc="-8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8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795018"/>
            <a:ext cx="8686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Forma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dzieła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faseta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prezentuje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formę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dzieła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(książka),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rodzaj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(publikacja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dydaktyczna)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gatunek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(proza).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2333625"/>
            <a:ext cx="2473581" cy="462358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08405"/>
            <a:ext cx="9628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Przegląd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</a:t>
            </a:r>
            <a:r>
              <a:rPr lang="pl-PL" sz="3600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występujących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lang="pl-PL"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1795018"/>
            <a:ext cx="4671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Okres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powstania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faseta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prezentuje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powstania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5723" y="2823972"/>
            <a:ext cx="2837939" cy="326656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58698"/>
            <a:ext cx="9628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Przegląd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</a:t>
            </a:r>
            <a:r>
              <a:rPr sz="3600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występujących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3600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sz="3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845310"/>
            <a:ext cx="75711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Odbiorca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faseta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prezentuje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przeznaczenie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czytelnicze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wskazane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autora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wydawcę.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486025"/>
            <a:ext cx="2667226" cy="414488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C86AAF-B095-4B7C-B60F-5B4F41D8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71177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Przegląd</a:t>
            </a:r>
            <a:r>
              <a:rPr lang="pl-PL" sz="3600" b="1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faset</a:t>
            </a:r>
            <a:r>
              <a:rPr lang="pl-PL" sz="3600" b="1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b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występujących</a:t>
            </a:r>
            <a:r>
              <a:rPr lang="pl-PL" sz="3600" b="1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pl-PL" sz="3600" b="1"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katalogu</a:t>
            </a:r>
            <a:r>
              <a:rPr lang="pl-PL" sz="3600" b="1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b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INTEGRO</a:t>
            </a:r>
            <a:endParaRPr lang="pl-PL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5C5E40-1C33-4064-AA3D-C278A714A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343025"/>
            <a:ext cx="9223058" cy="5468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/>
              <a:t>Charakterystyka autora – </a:t>
            </a:r>
            <a:r>
              <a:rPr lang="pl-PL" sz="1600" dirty="0"/>
              <a:t>faseta prezentuje możliwość wyboru autora na podstawie tego o jakim regionie dotyczą jego publikacje </a:t>
            </a:r>
            <a:endParaRPr lang="pl-PL" sz="1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99471F-89BD-4F42-9D65-8EB947A7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2181225"/>
            <a:ext cx="3200400" cy="46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7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DA919F-0F5A-4E87-AF5B-055820F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1094152"/>
            <a:ext cx="9223058" cy="784558"/>
          </a:xfrm>
        </p:spPr>
        <p:txBody>
          <a:bodyPr>
            <a:normAutofit/>
          </a:bodyPr>
          <a:lstStyle/>
          <a:p>
            <a:pPr algn="ctr"/>
            <a:r>
              <a:rPr lang="pl-PL" sz="3158" b="1" dirty="0"/>
              <a:t>Rejestracja czytelnika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B0C33D-DFAA-46F0-B610-049CB820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878711"/>
            <a:ext cx="9223058" cy="431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3" dirty="0"/>
              <a:t>Odbywa się w 6 krokach i należy wypełnić wszystkie wymagalne pola (oznaczone *) 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ACB4C5-C967-473E-B1D6-59805002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71" y="2290514"/>
            <a:ext cx="8159173" cy="39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95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Wynik</a:t>
            </a:r>
            <a:r>
              <a:rPr sz="36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wyszukiwania</a:t>
            </a:r>
            <a:r>
              <a:rPr sz="3600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opcja</a:t>
            </a:r>
            <a:r>
              <a:rPr sz="3600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Akcja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508506"/>
            <a:ext cx="85674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Akcja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rozwija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listę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pozwalających: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dodać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wynik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wyszukiwania,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zapisać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pliku,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wysłać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skrzynkę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e-</a:t>
            </a:r>
            <a:r>
              <a:rPr sz="1400" spc="-10" dirty="0">
                <a:latin typeface="Calibri"/>
                <a:cs typeface="Calibri"/>
              </a:rPr>
              <a:t>mail.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2409825"/>
            <a:ext cx="7086600" cy="30348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1368D73-B351-40EC-BD10-7358533B7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0" y="3123724"/>
            <a:ext cx="1736693" cy="131540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3418"/>
            <a:ext cx="96285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Wynik</a:t>
            </a:r>
            <a:r>
              <a:rPr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wyszukiwania</a:t>
            </a:r>
            <a:r>
              <a:rPr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opcja</a:t>
            </a:r>
            <a:r>
              <a:rPr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Rekordów</a:t>
            </a:r>
            <a:r>
              <a:rPr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stronie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499" y="1005586"/>
            <a:ext cx="96285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Rekordów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stronie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pozwala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wybrać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liczbę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wyświetlanych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opisów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stronie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>
          <a:xfrm>
            <a:off x="2012314" y="2331922"/>
            <a:ext cx="6666229" cy="190670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4E175F-BBBF-445E-9093-3A278F7F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581025"/>
            <a:ext cx="9223058" cy="6858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Wynik</a:t>
            </a:r>
            <a:r>
              <a:rPr lang="pl-PL" sz="3600" b="1"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wyszukiwania</a:t>
            </a:r>
            <a:r>
              <a:rPr lang="pl-PL" sz="3600" b="1" spc="-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pl-PL" sz="3600" b="1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opcja</a:t>
            </a:r>
            <a:r>
              <a:rPr lang="pl-PL" sz="3600" b="1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pl-PL" sz="3600" b="1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Widok</a:t>
            </a:r>
            <a:endParaRPr lang="pl-PL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15C7C5-C3F2-4AE2-9AE5-DE695C53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343025"/>
            <a:ext cx="9223058" cy="5468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Widok – opcja, która odnosi się do sposobu wyświetlania wyników w katalogu. Dostępne opcje widoku to pełny, ograniczony lub prosty.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090C64-0F37-491A-B117-CE801FA0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20" y="2105025"/>
            <a:ext cx="8668960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819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Wynik</a:t>
            </a:r>
            <a:r>
              <a:rPr sz="36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wyszukiwania</a:t>
            </a:r>
            <a:r>
              <a:rPr sz="3600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opcja</a:t>
            </a:r>
            <a:r>
              <a:rPr sz="3600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Trafność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22019"/>
            <a:ext cx="9204325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b="1" dirty="0">
                <a:latin typeface="Calibri"/>
                <a:cs typeface="Calibri"/>
              </a:rPr>
              <a:t>Trafność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wyboru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rodzaju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sortowania,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możemy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wyniki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uszeregować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według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autora,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tytułu,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roku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wydania,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rosnąco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lub </a:t>
            </a:r>
            <a:r>
              <a:rPr sz="1400" spc="-10" dirty="0">
                <a:latin typeface="Calibri"/>
                <a:cs typeface="Calibri"/>
              </a:rPr>
              <a:t>malejąco.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14" y="2021690"/>
            <a:ext cx="7505700" cy="321672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88241-B407-4903-B45D-6F7824C1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864173"/>
          </a:xfrm>
        </p:spPr>
        <p:txBody>
          <a:bodyPr/>
          <a:lstStyle/>
          <a:p>
            <a:pPr algn="ctr"/>
            <a:r>
              <a:rPr lang="pl-PL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Wynik</a:t>
            </a:r>
            <a:r>
              <a:rPr lang="pl-PL" sz="4000" b="1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4000" b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wyszukiwania</a:t>
            </a:r>
            <a:r>
              <a:rPr lang="pl-PL" sz="4000" b="1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pl-PL" sz="4000" b="1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opcja</a:t>
            </a:r>
            <a:r>
              <a:rPr lang="pl-PL" sz="4000" b="1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4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pl-PL" sz="4000" b="1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4000" b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Wyniki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FA85EA-4D1B-4122-9B87-369A456B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419225"/>
            <a:ext cx="9223058" cy="5392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/>
              <a:t>Wyniki –</a:t>
            </a:r>
          </a:p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endParaRPr lang="pl-PL" sz="1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6BFD36-8D78-446A-A941-9F5055A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2612642"/>
            <a:ext cx="8506459" cy="35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944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Wynik</a:t>
            </a:r>
            <a:r>
              <a:rPr sz="3600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wyszukiwania</a:t>
            </a:r>
            <a:r>
              <a:rPr sz="3600" spc="-4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opcja</a:t>
            </a:r>
            <a:r>
              <a:rPr sz="3600" spc="-4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Zaznacz</a:t>
            </a:r>
            <a:r>
              <a:rPr sz="3600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stronę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22019"/>
            <a:ext cx="9780270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b="1" dirty="0">
                <a:latin typeface="Calibri"/>
                <a:cs typeface="Calibri"/>
              </a:rPr>
              <a:t>Zaznacz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stronę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opcja</a:t>
            </a:r>
            <a:r>
              <a:rPr sz="1400" spc="-10" dirty="0">
                <a:latin typeface="Calibri"/>
                <a:cs typeface="Calibri"/>
              </a:rPr>
              <a:t> wykorzystywana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połączeniu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opcją 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Akcja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służy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10" dirty="0">
                <a:latin typeface="Calibri"/>
                <a:cs typeface="Calibri"/>
              </a:rPr>
              <a:t> zapisywania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wyników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pliku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</a:t>
            </a:r>
            <a:r>
              <a:rPr sz="1400" spc="-10" dirty="0">
                <a:latin typeface="Calibri"/>
                <a:cs typeface="Calibri"/>
              </a:rPr>
              <a:t> dodania </a:t>
            </a:r>
            <a:r>
              <a:rPr sz="1400" dirty="0">
                <a:latin typeface="Calibri"/>
                <a:cs typeface="Calibri"/>
              </a:rPr>
              <a:t>wyników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swoją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półkę.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333625"/>
            <a:ext cx="7327745" cy="388921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Wynik</a:t>
            </a:r>
            <a:r>
              <a:rPr sz="3600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wyszukiwania</a:t>
            </a:r>
            <a:r>
              <a:rPr sz="3600" spc="-4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sz="3600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Elementy</a:t>
            </a:r>
            <a:r>
              <a:rPr sz="3600" spc="-4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opisu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90827"/>
            <a:ext cx="9257665" cy="46358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b="1" dirty="0">
                <a:latin typeface="Calibri"/>
                <a:cs typeface="Calibri"/>
              </a:rPr>
              <a:t>Elementy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opisu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podaje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podstawowe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informacje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rekordzie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bibliotecznych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poukładane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lang="pl-PL" sz="1400" dirty="0">
                <a:latin typeface="Calibri"/>
                <a:cs typeface="Calibri"/>
              </a:rPr>
              <a:t>strefach 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</a:t>
            </a:r>
            <a:r>
              <a:rPr lang="pl-PL" sz="1400" dirty="0">
                <a:latin typeface="Calibri"/>
                <a:cs typeface="Calibri"/>
              </a:rPr>
              <a:t>tytuł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lang="pl-PL" sz="1400" spc="-10" dirty="0">
                <a:latin typeface="Calibri"/>
                <a:cs typeface="Calibri"/>
              </a:rPr>
              <a:t> temat, rok wydania, autorzy, </a:t>
            </a:r>
            <a:r>
              <a:rPr lang="pl-PL" sz="1400" dirty="0">
                <a:latin typeface="Calibri"/>
                <a:cs typeface="Calibri"/>
              </a:rPr>
              <a:t>wydawca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itd.)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wraz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ikoną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typu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(książka,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film,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itp.),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miniaturą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okładki,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statusu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egzemplarza.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82" y="2943225"/>
            <a:ext cx="5944236" cy="241044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9370" algn="l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Zamówienie</a:t>
            </a:r>
            <a:r>
              <a:rPr sz="3600" spc="-1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14425"/>
            <a:ext cx="6601459" cy="979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Egzemplarz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statusy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400" dirty="0">
                <a:latin typeface="Calibri"/>
                <a:cs typeface="Calibri"/>
              </a:rPr>
              <a:t>Informacja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znajduje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opisem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dirty="0">
                <a:latin typeface="Calibri"/>
                <a:cs typeface="Calibri"/>
              </a:rPr>
              <a:t>dokumenty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statusie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dostępny</a:t>
            </a:r>
            <a:r>
              <a:rPr sz="1400" b="1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egzemplarz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dostępny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wypożyczenia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938399"/>
            <a:ext cx="67265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status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Wolny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dostęp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egzemplarz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przeznaczony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udostępnienia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miejscu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czytelniach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999357"/>
            <a:ext cx="9352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status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Niedostępny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egzemplarz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dostępny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dla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czytelnika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(wypożyczony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innego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czytelnika,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dyspozycji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biblioteki).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5102199"/>
            <a:ext cx="9546590" cy="8255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latin typeface="Calibri"/>
                <a:cs typeface="Calibri"/>
              </a:rPr>
              <a:t>Zamówienia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Zamów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zamówienie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wybranego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egzemplarza.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pojawia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statusie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Dostępny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być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aktywna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tylko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dla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dirty="0">
                <a:latin typeface="Calibri"/>
                <a:cs typeface="Calibri"/>
              </a:rPr>
              <a:t>zalogowanego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czytelnika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odpowiednimi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uprawnieniami.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00" dirty="0">
                <a:latin typeface="Calibri"/>
                <a:cs typeface="Calibri"/>
              </a:rPr>
              <a:t>Po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wybraniu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pojawia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formatka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wyboru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miejsca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dostarczenie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zamówionego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3990" y="2253345"/>
            <a:ext cx="2641791" cy="5917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5890" y="3311618"/>
            <a:ext cx="2747136" cy="5085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2090" y="4419602"/>
            <a:ext cx="2588525" cy="52374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937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Zamówienie</a:t>
            </a:r>
            <a:r>
              <a:rPr sz="3600" spc="-1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38173"/>
            <a:ext cx="914844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Egzemplarz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przeznaczenie</a:t>
            </a:r>
            <a:endParaRPr sz="1800">
              <a:latin typeface="Calibri"/>
              <a:cs typeface="Calibri"/>
            </a:endParaRPr>
          </a:p>
          <a:p>
            <a:pPr marL="186690" indent="-173990">
              <a:lnSpc>
                <a:spcPct val="100000"/>
              </a:lnSpc>
              <a:spcBef>
                <a:spcPts val="1025"/>
              </a:spcBef>
              <a:buAutoNum type="arabicPeriod"/>
              <a:tabLst>
                <a:tab pos="186690" algn="l"/>
              </a:tabLst>
            </a:pPr>
            <a:r>
              <a:rPr sz="1400" spc="-10" dirty="0">
                <a:latin typeface="Calibri"/>
                <a:cs typeface="Calibri"/>
              </a:rPr>
              <a:t>Dokumenty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przeznaczone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wypożyczenia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prezentacja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możliwością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zamówienia</a:t>
            </a:r>
            <a:endParaRPr sz="1400">
              <a:latin typeface="Calibri"/>
              <a:cs typeface="Calibri"/>
            </a:endParaRPr>
          </a:p>
          <a:p>
            <a:pPr marL="186690" indent="-173990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186690" algn="l"/>
              </a:tabLst>
            </a:pPr>
            <a:r>
              <a:rPr sz="1400" spc="-10" dirty="0">
                <a:latin typeface="Calibri"/>
                <a:cs typeface="Calibri"/>
              </a:rPr>
              <a:t>Dokumenty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przeznaczone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wypożyczenia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prezentacja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wypożyczonego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innego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czytelnika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możliwością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400" spc="-10" dirty="0">
                <a:latin typeface="Calibri"/>
                <a:cs typeface="Calibri"/>
              </a:rPr>
              <a:t>rezerwacji</a:t>
            </a:r>
            <a:endParaRPr sz="1400">
              <a:latin typeface="Calibri"/>
              <a:cs typeface="Calibri"/>
            </a:endParaRPr>
          </a:p>
          <a:p>
            <a:pPr marL="226060" indent="-173990">
              <a:lnSpc>
                <a:spcPct val="100000"/>
              </a:lnSpc>
              <a:spcBef>
                <a:spcPts val="969"/>
              </a:spcBef>
              <a:buAutoNum type="arabicPeriod" startAt="3"/>
              <a:tabLst>
                <a:tab pos="226060" algn="l"/>
              </a:tabLst>
            </a:pPr>
            <a:r>
              <a:rPr sz="1400" spc="-10" dirty="0">
                <a:latin typeface="Calibri"/>
                <a:cs typeface="Calibri"/>
              </a:rPr>
              <a:t>Dokumenty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przeznaczone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udostępnienia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miejscu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10" dirty="0">
                <a:latin typeface="Calibri"/>
                <a:cs typeface="Calibri"/>
              </a:rPr>
              <a:t> korzystania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 czytelniach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998" y="3330620"/>
            <a:ext cx="6721267" cy="3260639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170" y="792226"/>
            <a:ext cx="4671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Zamówienie</a:t>
            </a:r>
            <a:r>
              <a:rPr sz="3600" spc="-1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90827"/>
            <a:ext cx="8851900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Złożenie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zamówienia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możliwe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wejściu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szczegółów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egzemplarza.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celu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należy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kliknąć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tytuł </a:t>
            </a:r>
            <a:r>
              <a:rPr sz="1400" dirty="0">
                <a:latin typeface="Calibri"/>
                <a:cs typeface="Calibri"/>
              </a:rPr>
              <a:t>interesującego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62" y="2333625"/>
            <a:ext cx="5823075" cy="4343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70276504-420A-4695-A04C-A1A4E14F045D}"/>
              </a:ext>
            </a:extLst>
          </p:cNvPr>
          <p:cNvSpPr/>
          <p:nvPr/>
        </p:nvSpPr>
        <p:spPr>
          <a:xfrm>
            <a:off x="6692265" y="5000625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A57874-F539-4352-BA70-E76E4CA0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1094152"/>
            <a:ext cx="9223058" cy="749095"/>
          </a:xfrm>
        </p:spPr>
        <p:txBody>
          <a:bodyPr>
            <a:normAutofit/>
          </a:bodyPr>
          <a:lstStyle/>
          <a:p>
            <a:pPr algn="ctr"/>
            <a:r>
              <a:rPr lang="pl-PL" sz="3158" b="1" dirty="0"/>
              <a:t>Rejestracja zdalna nowego czytelnika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1FCC57-3659-40BD-BFBE-62B3C467D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843247"/>
            <a:ext cx="9223058" cy="4348371"/>
          </a:xfrm>
        </p:spPr>
        <p:txBody>
          <a:bodyPr>
            <a:normAutofit/>
          </a:bodyPr>
          <a:lstStyle/>
          <a:p>
            <a:pPr marL="0" indent="0">
              <a:spcBef>
                <a:spcPts val="439"/>
              </a:spcBef>
              <a:buNone/>
            </a:pPr>
            <a:r>
              <a:rPr lang="pl-PL" sz="1228" dirty="0"/>
              <a:t>Krok 1 – należy wybrać Wydział i zaznaczyć Agendę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228" dirty="0"/>
              <a:t>Krok 2 –należy wypełnić dane osobowe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228" dirty="0"/>
              <a:t>Krok 3 – należy wypełnić adresy zamieszkania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228" dirty="0"/>
              <a:t>Krok 4 – należy wpisać hasło, musi ono mieć długość co najmniej 8 znaków w tym duża i mała litera i cyfra. 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228" dirty="0"/>
              <a:t>Krok 5 – podsumowanie</a:t>
            </a:r>
          </a:p>
          <a:p>
            <a:pPr marL="0" indent="0">
              <a:spcBef>
                <a:spcPts val="439"/>
              </a:spcBef>
              <a:buNone/>
            </a:pPr>
            <a:r>
              <a:rPr lang="pl-PL" sz="1228" dirty="0"/>
              <a:t>Krok 6 - potwierdzenie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D1C38F-E972-47F4-8DDF-86358292B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11" y="3357402"/>
            <a:ext cx="5900411" cy="29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492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170" y="792226"/>
            <a:ext cx="4671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Zamówienie</a:t>
            </a:r>
            <a:r>
              <a:rPr sz="3600" spc="-1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90827"/>
            <a:ext cx="9537700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Przechodzimy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sekcji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przeznaczone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wypożyczenia/udostępnienia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jeżeli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status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 </a:t>
            </a:r>
            <a:r>
              <a:rPr sz="1400" b="1" dirty="0">
                <a:latin typeface="Calibri"/>
                <a:cs typeface="Calibri"/>
              </a:rPr>
              <a:t>dostępny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możemy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wybrać </a:t>
            </a:r>
            <a:r>
              <a:rPr sz="1400" dirty="0">
                <a:latin typeface="Calibri"/>
                <a:cs typeface="Calibri"/>
              </a:rPr>
              <a:t>opcję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Zamów.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902" y="3158825"/>
            <a:ext cx="6946108" cy="136453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E9AF8EA-961B-4CCB-A786-075465BB3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40" y="2900239"/>
            <a:ext cx="9450119" cy="1762371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3483C846-562D-42D3-9B62-F1A0A2EFEE2C}"/>
              </a:ext>
            </a:extLst>
          </p:cNvPr>
          <p:cNvSpPr/>
          <p:nvPr/>
        </p:nvSpPr>
        <p:spPr>
          <a:xfrm>
            <a:off x="7556501" y="4066180"/>
            <a:ext cx="1447800" cy="715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170" y="1162558"/>
            <a:ext cx="4671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Zamówienie</a:t>
            </a:r>
            <a:r>
              <a:rPr sz="3600" spc="-1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860016"/>
            <a:ext cx="9706610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Nasze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zamówienie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zostało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dodane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Koszyka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zamówień.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Musimy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zdecydować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kontynuujemy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przeglądanie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bazy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przechodzimy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koszyka </a:t>
            </a:r>
            <a:r>
              <a:rPr sz="1400" spc="-10" dirty="0">
                <a:latin typeface="Calibri"/>
                <a:cs typeface="Calibri"/>
              </a:rPr>
              <a:t>sfinalizować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zamówienie.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9015" y="3107055"/>
            <a:ext cx="3497579" cy="134874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170" y="1162558"/>
            <a:ext cx="4671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Zamówienie</a:t>
            </a:r>
            <a:r>
              <a:rPr sz="3600" spc="-1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877695"/>
            <a:ext cx="735710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Koszyk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zamówień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czytelnika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pozwala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Wysłać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zamówienia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realizacji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Zrezygnować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zamówienia.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14" y="2434343"/>
            <a:ext cx="7962900" cy="21932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63" y="5305425"/>
            <a:ext cx="5984838" cy="16002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6853E3-F554-4B25-AEFD-A8EDDA017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106" y="5457825"/>
            <a:ext cx="3050352" cy="103747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170" y="792226"/>
            <a:ext cx="4671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Zamówienie</a:t>
            </a:r>
            <a:r>
              <a:rPr sz="3600" spc="-1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90827"/>
            <a:ext cx="9189085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Po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wysłaniu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zamówienia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przenoszeni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jesteśmy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kolejnej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podstrony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zamówione,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której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dostaniemy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wszystkie </a:t>
            </a:r>
            <a:r>
              <a:rPr sz="1400" dirty="0">
                <a:latin typeface="Calibri"/>
                <a:cs typeface="Calibri"/>
              </a:rPr>
              <a:t>informacje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złożonym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zamówieniu: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Tytuł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dokumentu,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miejsce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odbioru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dostarczenia.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3764" y="3492264"/>
            <a:ext cx="6324600" cy="209707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573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Rezerwacja</a:t>
            </a:r>
            <a:r>
              <a:rPr sz="3600" spc="-19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827250"/>
            <a:ext cx="9460230" cy="470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800"/>
              </a:lnSpc>
              <a:spcBef>
                <a:spcPts val="95"/>
              </a:spcBef>
            </a:pPr>
            <a:r>
              <a:rPr lang="pl-PL" sz="110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NTEGRO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pozwala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rezerwować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aktualnie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wypożyczone.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momencie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zwrotu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tej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pozycji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system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wyśle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automatycznie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e- </a:t>
            </a:r>
            <a:r>
              <a:rPr sz="1400" dirty="0">
                <a:latin typeface="Calibri"/>
                <a:cs typeface="Calibri"/>
              </a:rPr>
              <a:t>maila</a:t>
            </a:r>
            <a:r>
              <a:rPr sz="1400" spc="-10" dirty="0">
                <a:latin typeface="Calibri"/>
                <a:cs typeface="Calibri"/>
              </a:rPr>
              <a:t> informującego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przejściu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rezerwacji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zamówienie.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3400425"/>
            <a:ext cx="7467599" cy="233517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038" y="994917"/>
            <a:ext cx="4497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Rezerwacja</a:t>
            </a:r>
            <a:r>
              <a:rPr sz="3600" spc="-19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589506"/>
            <a:ext cx="6701155" cy="13690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dirty="0">
                <a:latin typeface="Calibri"/>
                <a:cs typeface="Calibri"/>
              </a:rPr>
              <a:t>Po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kliknięciu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Rezerwuj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należy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zdecydować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będzie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dotyczyć:</a:t>
            </a:r>
            <a:endParaRPr sz="14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965"/>
              </a:spcBef>
              <a:buChar char="●"/>
              <a:tabLst>
                <a:tab pos="160020" algn="l"/>
              </a:tabLst>
            </a:pPr>
            <a:r>
              <a:rPr sz="1400" dirty="0">
                <a:latin typeface="Calibri"/>
                <a:cs typeface="Calibri"/>
              </a:rPr>
              <a:t>dowolnego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egzemplarza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pierwszy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zwrócony,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którego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uprawnienia,</a:t>
            </a:r>
            <a:endParaRPr sz="14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960"/>
              </a:spcBef>
              <a:buChar char="●"/>
              <a:tabLst>
                <a:tab pos="160020" algn="l"/>
              </a:tabLst>
            </a:pPr>
            <a:r>
              <a:rPr sz="1400" dirty="0">
                <a:latin typeface="Calibri"/>
                <a:cs typeface="Calibri"/>
              </a:rPr>
              <a:t>wybranego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egzemplarza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tego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którego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szczegóły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przeglądasz,</a:t>
            </a:r>
            <a:endParaRPr sz="14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969"/>
              </a:spcBef>
              <a:buChar char="●"/>
              <a:tabLst>
                <a:tab pos="160020" algn="l"/>
              </a:tabLst>
            </a:pPr>
            <a:r>
              <a:rPr sz="1400" dirty="0">
                <a:latin typeface="Calibri"/>
                <a:cs typeface="Calibri"/>
              </a:rPr>
              <a:t>dowolnego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egzemplarza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wybranej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agendy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ograniczenie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rezerwacji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wybranej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agendy.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3" y="3239596"/>
            <a:ext cx="9512916" cy="260588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038" y="792226"/>
            <a:ext cx="4497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Rezerwacja</a:t>
            </a:r>
            <a:r>
              <a:rPr sz="3600" spc="-19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90827"/>
            <a:ext cx="9375140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Klikając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ikonę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kalendarza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zmienić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termin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ważności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rezerwacji,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czyli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jakiej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dacie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mamy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być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informowani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zwrocie </a:t>
            </a:r>
            <a:r>
              <a:rPr sz="1400" dirty="0">
                <a:latin typeface="Calibri"/>
                <a:cs typeface="Calibri"/>
              </a:rPr>
              <a:t>dokumentu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biblioteki.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638425"/>
            <a:ext cx="4283668" cy="4132807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96798"/>
            <a:ext cx="9072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Prolongata</a:t>
            </a:r>
            <a:r>
              <a:rPr spc="-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r>
              <a:rPr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(przedłużenie</a:t>
            </a:r>
            <a:r>
              <a:rPr spc="-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terminu</a:t>
            </a:r>
            <a:r>
              <a:rPr spc="-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zwrotu</a:t>
            </a:r>
            <a:r>
              <a:rPr spc="-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książki)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251559"/>
            <a:ext cx="9276715" cy="69913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400" dirty="0">
                <a:latin typeface="Calibri"/>
                <a:cs typeface="Calibri"/>
              </a:rPr>
              <a:t>INTEGRO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umożliwia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elektroniczną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prolongatę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książki.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dokonuje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jej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samodzielnie,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logując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wchodząc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opcję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Konto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dirty="0">
                <a:latin typeface="Calibri"/>
                <a:cs typeface="Calibri"/>
              </a:rPr>
              <a:t>W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znajdującym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lewej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stronie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ekranu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przechodzimy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Prolongaty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13" y="2754035"/>
            <a:ext cx="2049587" cy="323719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3418"/>
            <a:ext cx="962850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Prolongata</a:t>
            </a:r>
            <a:r>
              <a:rPr sz="2600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dokumentu</a:t>
            </a:r>
            <a:r>
              <a:rPr sz="26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(przedłużenie</a:t>
            </a:r>
            <a:r>
              <a:rPr sz="2600"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terminu</a:t>
            </a:r>
            <a:r>
              <a:rPr sz="26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zwrotu</a:t>
            </a:r>
            <a:r>
              <a:rPr sz="2600"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książki)</a:t>
            </a:r>
            <a:endParaRPr sz="2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289659"/>
            <a:ext cx="9721215" cy="492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latin typeface="Calibri"/>
                <a:cs typeface="Calibri"/>
              </a:rPr>
              <a:t>Zostaną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wyświetlone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wszystkie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wypożyczone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czytelnika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biblioteczne.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tych,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które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można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prolongować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pojawi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się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400" dirty="0">
                <a:latin typeface="Calibri"/>
                <a:cs typeface="Calibri"/>
              </a:rPr>
              <a:t>„klawisz”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Informacja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969611"/>
            <a:ext cx="9593580" cy="1034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79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Można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prolongować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wszystkie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dokumenty,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albo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pojedyncze.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każdym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wypożyczonych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dokumentów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widoczna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zwrotu. </a:t>
            </a:r>
            <a:r>
              <a:rPr sz="1400" dirty="0">
                <a:latin typeface="Calibri"/>
                <a:cs typeface="Calibri"/>
              </a:rPr>
              <a:t>Po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zaakceptowaniu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prolongaty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pojawi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informacja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jej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dokonaniu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nowy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termin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zwrotu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dokumentu.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b="1" dirty="0">
                <a:latin typeface="Calibri"/>
                <a:cs typeface="Calibri"/>
              </a:rPr>
              <a:t>Pamiętaj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!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możemy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dokonać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prolongaty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tylko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materiałów,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które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zostały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zarezerwowane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przez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innego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czytelnika.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231" y="2235708"/>
            <a:ext cx="8467291" cy="275800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Preferencje</a:t>
            </a:r>
            <a:r>
              <a:rPr sz="3600" spc="-18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czytelnika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39697"/>
            <a:ext cx="7498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Umożliwiająca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czytelnikowi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samodzielne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decydowanie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rodzaju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odbieranych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powiadomień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biblioteki.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84FDDA0B-0F73-4832-9DD2-863A500AAD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1" y="1909713"/>
            <a:ext cx="6209660" cy="40815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14BF6F-6198-4960-B7DB-D7C6C248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1094152"/>
            <a:ext cx="9223058" cy="665553"/>
          </a:xfrm>
        </p:spPr>
        <p:txBody>
          <a:bodyPr>
            <a:normAutofit/>
          </a:bodyPr>
          <a:lstStyle/>
          <a:p>
            <a:pPr algn="ctr"/>
            <a:r>
              <a:rPr lang="pl-PL" sz="3158" b="1" dirty="0"/>
              <a:t>Rejestracja zdalna nowego czytelnika</a:t>
            </a:r>
            <a:endParaRPr lang="pl-PL" sz="3158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E591E3-BD95-4D7C-95E7-95AEEBF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759705"/>
            <a:ext cx="9223058" cy="4917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403" dirty="0"/>
              <a:t>Po poprawnym wpisaniu wszystkich wymaganych danych do formularza czytelnik otrzyma potwierdzenie rejestracji konta w bibliotece. W ciągu 14 dni od daty rejestracji należy zgłosić się osobiście do Wypożyczalni w celu weryfikacji danych i aktywacji konta:</a:t>
            </a:r>
          </a:p>
          <a:p>
            <a:r>
              <a:rPr lang="pl-PL" sz="1403" dirty="0"/>
              <a:t>studenci - z ważną legitymacją studencką,</a:t>
            </a:r>
          </a:p>
          <a:p>
            <a:r>
              <a:rPr lang="pl-PL" sz="1403" dirty="0"/>
              <a:t>pracownicy - z dowodem osobistym oraz zaświadczeniem o zatrudnieniu. </a:t>
            </a:r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endParaRPr lang="pl-PL" sz="1403" dirty="0"/>
          </a:p>
          <a:p>
            <a:pPr marL="0" indent="0">
              <a:buNone/>
            </a:pPr>
            <a:r>
              <a:rPr lang="pl-PL" sz="1403" b="1" dirty="0"/>
              <a:t>Niestawienie się w tym terminie, spowoduje automatyczne usunięcie konta z systemu.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7EFB88-5C93-492B-86AA-2F5F585C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63" y="3146505"/>
            <a:ext cx="8338674" cy="272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929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Kary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22019"/>
            <a:ext cx="9633585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przypadku,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gdy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czytelnik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zalega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zwrotem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wypożyczonych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dokumentów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system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nalicza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każdy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dzień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zwłoki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zwrotu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książki </a:t>
            </a:r>
            <a:r>
              <a:rPr sz="1400" dirty="0">
                <a:latin typeface="Calibri"/>
                <a:cs typeface="Calibri"/>
              </a:rPr>
              <a:t>zgodnie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Regulaminem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Biblioteki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Głównej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załącznik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Naliczanie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rozpoczyna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7go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dnia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ustalonej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zwrotu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książki.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88" y="2480583"/>
            <a:ext cx="1735805" cy="3557541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93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Historia</a:t>
            </a:r>
            <a:r>
              <a:rPr sz="3600" spc="-1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wyszukiwania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139697"/>
            <a:ext cx="5977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Do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użytku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czytelnika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dostępna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również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historia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dotychczasowych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wyszukiwań.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1C8D2418-A675-4507-A119-9EA6B5E157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5" y="2428124"/>
            <a:ext cx="8808720" cy="3290929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1304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Nowości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5133594"/>
            <a:ext cx="9307830" cy="169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oknie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Nowości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dwie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opcje:</a:t>
            </a:r>
            <a:endParaRPr sz="1400" dirty="0">
              <a:latin typeface="Calibri"/>
              <a:cs typeface="Calibri"/>
            </a:endParaRPr>
          </a:p>
          <a:p>
            <a:pPr marL="468630" indent="-227329">
              <a:lnSpc>
                <a:spcPct val="100000"/>
              </a:lnSpc>
              <a:spcBef>
                <a:spcPts val="1430"/>
              </a:spcBef>
              <a:buAutoNum type="arabicPeriod"/>
              <a:tabLst>
                <a:tab pos="468630" algn="l"/>
              </a:tabLst>
            </a:pPr>
            <a:r>
              <a:rPr sz="1400" dirty="0">
                <a:latin typeface="Calibri"/>
                <a:cs typeface="Calibri"/>
              </a:rPr>
              <a:t>Ikona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szybkiego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wybierania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pozycji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"Twoja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półka"</a:t>
            </a:r>
            <a:endParaRPr sz="1400" dirty="0">
              <a:latin typeface="Calibri"/>
              <a:cs typeface="Calibri"/>
            </a:endParaRPr>
          </a:p>
          <a:p>
            <a:pPr marL="468630" indent="-227329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68630" algn="l"/>
              </a:tabLst>
            </a:pPr>
            <a:r>
              <a:rPr sz="1400" dirty="0">
                <a:latin typeface="Calibri"/>
                <a:cs typeface="Calibri"/>
              </a:rPr>
              <a:t>Ikona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kopiuj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formalny.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82164" algn="l"/>
              </a:tabLst>
            </a:pPr>
            <a:r>
              <a:rPr sz="1400" dirty="0">
                <a:latin typeface="Calibri"/>
                <a:cs typeface="Calibri"/>
              </a:rPr>
              <a:t>Opcja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oznaczona</a:t>
            </a:r>
            <a:r>
              <a:rPr sz="1400" spc="-20" dirty="0">
                <a:latin typeface="Calibri"/>
                <a:cs typeface="Calibri"/>
              </a:rPr>
              <a:t> ikoną</a:t>
            </a:r>
            <a:r>
              <a:rPr sz="1400" dirty="0">
                <a:latin typeface="Calibri"/>
                <a:cs typeface="Calibri"/>
              </a:rPr>
              <a:t>	-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dodaj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swoją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półkę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znajduje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liście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wyników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obok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ikony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zapamiętywania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opisu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formalnego.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dirty="0">
                <a:latin typeface="Calibri"/>
                <a:cs typeface="Calibri"/>
              </a:rPr>
              <a:t>kopiuj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formalny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schowka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788" y="6160528"/>
            <a:ext cx="238125" cy="2762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84F38AC-067E-4D0D-B7D7-AE774BAA1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2" y="1343025"/>
            <a:ext cx="8928100" cy="364533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5886" y="792226"/>
            <a:ext cx="2341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Twoja</a:t>
            </a:r>
            <a:r>
              <a:rPr sz="3600" spc="-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półka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489303"/>
            <a:ext cx="9645015" cy="1196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spc="-10" dirty="0">
                <a:latin typeface="Calibri"/>
                <a:cs typeface="Calibri"/>
              </a:rPr>
              <a:t>Funkcjonalność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umożliwia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zapisywanie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interesujących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opisów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całych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wyników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wyszukiwania.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Zestawieniom</a:t>
            </a:r>
            <a:r>
              <a:rPr sz="1400" dirty="0">
                <a:latin typeface="Calibri"/>
                <a:cs typeface="Calibri"/>
              </a:rPr>
              <a:t> można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nadać</a:t>
            </a:r>
            <a:endParaRPr sz="1400">
              <a:latin typeface="Calibri"/>
              <a:cs typeface="Calibri"/>
            </a:endParaRPr>
          </a:p>
          <a:p>
            <a:pPr marL="12700" marR="193675">
              <a:lnSpc>
                <a:spcPts val="1850"/>
              </a:lnSpc>
              <a:spcBef>
                <a:spcPts val="90"/>
              </a:spcBef>
            </a:pPr>
            <a:r>
              <a:rPr sz="1400" dirty="0">
                <a:latin typeface="Calibri"/>
                <a:cs typeface="Calibri"/>
              </a:rPr>
              <a:t>zdefiniowane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etykiety,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które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ułatwią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przeszukiwanie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zbiorów.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Twoja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półka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aktywna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zarówno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dla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czytelników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zalogowanych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na </a:t>
            </a:r>
            <a:r>
              <a:rPr sz="1400" dirty="0">
                <a:latin typeface="Calibri"/>
                <a:cs typeface="Calibri"/>
              </a:rPr>
              <a:t>swoje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konto,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również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dla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anonimowych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czytelników.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Anonimowi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czytelnicy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tracą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informacje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zapisanych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rekordach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wyjściu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400" dirty="0">
                <a:latin typeface="Calibri"/>
                <a:cs typeface="Calibri"/>
              </a:rPr>
              <a:t>z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INTEGRO.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Zalogowanym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czytelnikom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pozostają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wszystkie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zapisane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zbiory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półkę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wraz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etykietami.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dostępna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górnym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400" spc="-10" dirty="0">
                <a:latin typeface="Calibri"/>
                <a:cs typeface="Calibri"/>
              </a:rPr>
              <a:t>menu.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29" y="3339465"/>
            <a:ext cx="7896542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5886" y="792226"/>
            <a:ext cx="2341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Twoja</a:t>
            </a:r>
            <a:r>
              <a:rPr sz="3600" spc="-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półka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384147"/>
            <a:ext cx="9761855" cy="116903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b="1" dirty="0">
                <a:latin typeface="Calibri"/>
                <a:cs typeface="Calibri"/>
              </a:rPr>
              <a:t>Dodawanie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opisów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półki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9400"/>
              </a:lnSpc>
              <a:spcBef>
                <a:spcPts val="830"/>
              </a:spcBef>
            </a:pP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półki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opisy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można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dodać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Wyniku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wyszukiwania,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Szczegółów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rekordu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albo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opcji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Nowości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każdym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miejsc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dostępna </a:t>
            </a:r>
            <a:r>
              <a:rPr sz="1400" dirty="0">
                <a:latin typeface="Calibri"/>
                <a:cs typeface="Calibri"/>
              </a:rPr>
              <a:t>opcja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Twoja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półka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Pozwala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zapisanie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całego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wyniku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Dodaj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cały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wynik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z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filtrami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albo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tylko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zaznaczonych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pozycji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Dodaj </a:t>
            </a:r>
            <a:r>
              <a:rPr sz="1400" b="1" dirty="0">
                <a:latin typeface="Calibri"/>
                <a:cs typeface="Calibri"/>
              </a:rPr>
              <a:t>wybrane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pozycje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wypadku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Nowości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półki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można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dodać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tylko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wybrane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pozycje.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9064" y="3275203"/>
            <a:ext cx="5328666" cy="3004185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3418"/>
            <a:ext cx="96285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04665" algn="l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Etykiety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013206"/>
            <a:ext cx="9804400" cy="9721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1400" dirty="0">
                <a:latin typeface="Calibri"/>
                <a:cs typeface="Calibri"/>
              </a:rPr>
              <a:t>Po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przejściu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Twoja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półka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lang="pl-PL" sz="1400" spc="-35" dirty="0">
                <a:latin typeface="Calibri"/>
                <a:cs typeface="Calibri"/>
              </a:rPr>
              <a:t>nad </a:t>
            </a:r>
            <a:r>
              <a:rPr sz="1400" dirty="0">
                <a:latin typeface="Calibri"/>
                <a:cs typeface="Calibri"/>
              </a:rPr>
              <a:t>list</a:t>
            </a:r>
            <a:r>
              <a:rPr lang="pl-PL" sz="1400" dirty="0">
                <a:latin typeface="Calibri"/>
                <a:cs typeface="Calibri"/>
              </a:rPr>
              <a:t>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zapisanych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opisów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znajdują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etykiety.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Można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samodzielnie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dodać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etykietę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listy,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usunąć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lub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zmienić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jej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nazwę.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200" dirty="0">
                <a:latin typeface="Calibri"/>
                <a:cs typeface="Calibri"/>
              </a:rPr>
              <a:t>1.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Dodanie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etykiety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listy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przez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opcję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+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Dodaj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etykietę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Wyświetlane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jest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wpisania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nazwy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etykiety.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</a:t>
            </a:r>
            <a:r>
              <a:rPr sz="1200" spc="-10" dirty="0">
                <a:latin typeface="Calibri"/>
                <a:cs typeface="Calibri"/>
              </a:rPr>
              <a:t> zatwierdzeniu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etykieta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wyświetla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się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liście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latin typeface="Calibri"/>
                <a:cs typeface="Calibri"/>
              </a:rPr>
              <a:t>etykiet.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354448"/>
            <a:ext cx="9800590" cy="3962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60"/>
              </a:spcBef>
            </a:pPr>
            <a:r>
              <a:rPr sz="1200" dirty="0">
                <a:latin typeface="Calibri"/>
                <a:cs typeface="Calibri"/>
              </a:rPr>
              <a:t>Etykietę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można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oczywiście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dodać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bezpośrednio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wykonania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Akcji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Twoja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półka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Dodaj...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Wyniku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wyszukiwania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oraz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Nowości.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Należy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wtedy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wybrać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opcję </a:t>
            </a:r>
            <a:r>
              <a:rPr sz="1200" dirty="0">
                <a:latin typeface="Calibri"/>
                <a:cs typeface="Calibri"/>
              </a:rPr>
              <a:t>Utwórz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nową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etykietę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wpisać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nazwę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nowej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etykiety.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Etykieta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pojawi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się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liście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etykiet.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840728"/>
            <a:ext cx="6844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2.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Usunięcie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etykiety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listy.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Należy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wybrać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etykietę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usunięcia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zatwierdzić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opcję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usuwania.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8840" y="2126107"/>
            <a:ext cx="1313180" cy="4673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2910" y="2746248"/>
            <a:ext cx="4766310" cy="148551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5DBB944-8AFC-4926-AF31-476CC2EAA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757" y="4933936"/>
            <a:ext cx="3983990" cy="1838251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071" y="792226"/>
            <a:ext cx="3206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Likwidacja</a:t>
            </a:r>
            <a:r>
              <a:rPr sz="3600" spc="-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konta</a:t>
            </a:r>
            <a:endParaRPr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193772"/>
            <a:ext cx="9602470" cy="96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Po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zakończeniu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studiów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student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ustaniu</a:t>
            </a:r>
            <a:r>
              <a:rPr sz="1400" spc="-10" dirty="0">
                <a:latin typeface="Calibri"/>
                <a:cs typeface="Calibri"/>
              </a:rPr>
              <a:t> stosunku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pracy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pracownik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otrzymują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dziekanacie/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Dziale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Kadr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kartę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obiegową,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którą </a:t>
            </a:r>
            <a:r>
              <a:rPr sz="1400" dirty="0">
                <a:latin typeface="Calibri"/>
                <a:cs typeface="Calibri"/>
              </a:rPr>
              <a:t>należy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zgłosić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Biblioteki.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uzyskać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rozliczenie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biblioteką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student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musi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mieć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uregulowane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wszelkie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zobowiązania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wobec</a:t>
            </a:r>
            <a:endParaRPr sz="1400">
              <a:latin typeface="Calibri"/>
              <a:cs typeface="Calibri"/>
            </a:endParaRPr>
          </a:p>
          <a:p>
            <a:pPr marL="12700" marR="303530">
              <a:lnSpc>
                <a:spcPct val="109300"/>
              </a:lnSpc>
            </a:pPr>
            <a:r>
              <a:rPr sz="1400" dirty="0">
                <a:latin typeface="Calibri"/>
                <a:cs typeface="Calibri"/>
              </a:rPr>
              <a:t>Biblioteki,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tj.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zwrócić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książki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opłacić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ewentualne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zaległości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względem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biblioteki,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np.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nieterminowy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zwrot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wypożyczonych dokumentów.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7A01B-4BAC-4508-BD02-1C8D3984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1094152"/>
            <a:ext cx="9223058" cy="632136"/>
          </a:xfrm>
        </p:spPr>
        <p:txBody>
          <a:bodyPr>
            <a:normAutofit/>
          </a:bodyPr>
          <a:lstStyle/>
          <a:p>
            <a:pPr algn="ctr"/>
            <a:r>
              <a:rPr lang="pl-PL" sz="3158" b="1" dirty="0"/>
              <a:t>Logowanie do katalogu INTEGRO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B39736-8F36-455F-9D39-E274A223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726288"/>
            <a:ext cx="9223058" cy="4465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3" dirty="0"/>
              <a:t>Po wejściu na stronę katalogu w prawym górny rogu, znajduje się KONTO. </a:t>
            </a:r>
          </a:p>
          <a:p>
            <a:r>
              <a:rPr lang="pl-PL" sz="1403" dirty="0"/>
              <a:t>jeśli czytelnik loguje się po raz pierwszy do katalogu INTEGRO należy wpisać hasło, które otrzymał od bibliotekarza podczas aktywacji konta w Wypożyczalni Głównej BG , następnie system poprosi o zmianę tego hasła na nowe. Musi ono mieć długość co najmniej 12 znaków w tym duża i mała litera i cyfra.</a:t>
            </a:r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endParaRPr lang="pl-PL" sz="1403" dirty="0"/>
          </a:p>
          <a:p>
            <a:r>
              <a:rPr lang="pl-PL" sz="1403" dirty="0"/>
              <a:t>jeśli czytelnik loguje się kolejny raz do katalogu należy wpisać ustalone przez siebie hasło, które zawsze można zmienić</a:t>
            </a:r>
          </a:p>
          <a:p>
            <a:endParaRPr lang="pl-PL" sz="1403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8744C4D-F567-4CD5-9A8D-F8F353C6B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980" y="2859189"/>
            <a:ext cx="3166750" cy="26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7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A3C575-5F6C-435A-93B8-A5C1E87C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1094152"/>
            <a:ext cx="9223058" cy="590365"/>
          </a:xfrm>
        </p:spPr>
        <p:txBody>
          <a:bodyPr>
            <a:normAutofit/>
          </a:bodyPr>
          <a:lstStyle/>
          <a:p>
            <a:pPr algn="ctr"/>
            <a:r>
              <a:rPr lang="pl-PL" sz="3158" b="1" dirty="0"/>
              <a:t>Opcja – przypomnij hasło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9A01AE-53C8-4FA3-B4D9-37F6C7A9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1851601"/>
            <a:ext cx="9223058" cy="43400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403" dirty="0"/>
              <a:t>Jeżeli czytelnik zapomniał hasła, może użyć opcji Przypomnij hasło. Do poprawnego wykonania tej opcji niezbędne jest podanie : numeru karty, adresu email i wprowadzenie kodu z obrazka.</a:t>
            </a:r>
          </a:p>
          <a:p>
            <a:pPr marL="0" indent="0">
              <a:buNone/>
            </a:pPr>
            <a:r>
              <a:rPr lang="pl-PL" sz="1403" dirty="0"/>
              <a:t>Poprawne wykonanie tej opcji gwarantuje nadanie przez system nowego hasła i przesłanie go na konto pocztowe czytelnika.</a:t>
            </a:r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endParaRPr lang="pl-PL" sz="1403" dirty="0"/>
          </a:p>
          <a:p>
            <a:pPr marL="0" indent="0">
              <a:buNone/>
            </a:pPr>
            <a:r>
              <a:rPr lang="pl-PL" sz="1403" dirty="0"/>
              <a:t>Na adres e-mail, który został podany w trakcie rejestracji, zostanie wysłany e-mail zawierający link, który należy kliknąć aby potwierdzić prawidłowość adresu e-mail.</a:t>
            </a:r>
          </a:p>
          <a:p>
            <a:pPr marL="0" indent="0">
              <a:buNone/>
            </a:pPr>
            <a:endParaRPr lang="pl-PL" sz="1403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FC7582B-6DDB-41DE-800D-B96D10135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28" y="2720022"/>
            <a:ext cx="6972109" cy="28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6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3847</Words>
  <Application>Microsoft Office PowerPoint</Application>
  <PresentationFormat>Niestandardowy</PresentationFormat>
  <Paragraphs>336</Paragraphs>
  <Slides>76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76</vt:i4>
      </vt:variant>
    </vt:vector>
  </HeadingPairs>
  <TitlesOfParts>
    <vt:vector size="82" baseType="lpstr">
      <vt:lpstr>Arial</vt:lpstr>
      <vt:lpstr>Calibri</vt:lpstr>
      <vt:lpstr>Calibri Light</vt:lpstr>
      <vt:lpstr>Symbol</vt:lpstr>
      <vt:lpstr>Office Theme</vt:lpstr>
      <vt:lpstr>Motyw pakietu Office</vt:lpstr>
      <vt:lpstr>Katalog INTEGRO zintegrowanego systemu bibliotecznego PROLIB – instrukcja korzystania </vt:lpstr>
      <vt:lpstr>Prezentacja programu PowerPoint</vt:lpstr>
      <vt:lpstr>Prezentacja programu PowerPoint</vt:lpstr>
      <vt:lpstr>Rejestracja czytelnika i Logowanie do katalogu INTEGRO</vt:lpstr>
      <vt:lpstr>Rejestracja czytelnika</vt:lpstr>
      <vt:lpstr>Rejestracja zdalna nowego czytelnika</vt:lpstr>
      <vt:lpstr>Rejestracja zdalna nowego czytelnika</vt:lpstr>
      <vt:lpstr>Logowanie do katalogu INTEGRO</vt:lpstr>
      <vt:lpstr>Opcja – przypomnij hasło</vt:lpstr>
      <vt:lpstr>Blokada konta w bibliotece</vt:lpstr>
      <vt:lpstr>Prezentacja programu PowerPoint</vt:lpstr>
      <vt:lpstr>Konto użytkownika</vt:lpstr>
      <vt:lpstr>Wyszukiwanie w INTEGRO :</vt:lpstr>
      <vt:lpstr>Wyszukiwanie w INTEGRO – wybór indeksu</vt:lpstr>
      <vt:lpstr>Wyszukiwanie w INTEGRO – indeks - Wszystkie pola</vt:lpstr>
      <vt:lpstr>Wyszukiwanie w INTEGRO – indeks – autor</vt:lpstr>
      <vt:lpstr>Wyszukiwanie w INTEGRO – indeks – autor</vt:lpstr>
      <vt:lpstr>Wyszukiwanie w INTEGRO – indeks - autor</vt:lpstr>
      <vt:lpstr>Wyszukiwanie w INTEGRO – indeks – tytuł</vt:lpstr>
      <vt:lpstr>Wyszukiwanie w INTEGRO – indeks – temat</vt:lpstr>
      <vt:lpstr>Wyszukiwanie w INTEGRO – Zasoby cyfrowe</vt:lpstr>
      <vt:lpstr>Wyszukiwanie w INTEGRO – Zasoby cyfrowe</vt:lpstr>
      <vt:lpstr>Wyszukiwanie w INTEGRO – Zasoby cyfrowe - Academica</vt:lpstr>
      <vt:lpstr>Wyszukiwanie w INTEGRO – Zasoby cyfrowe – Arianta</vt:lpstr>
      <vt:lpstr>Wyszukiwanie w INTEGRO – Zasoby Cyfrowe – Biblioteka Nauki</vt:lpstr>
      <vt:lpstr>Wyszukiwanie w INTEGRO – Zasoby Cyfrowe – IBUK Libra</vt:lpstr>
      <vt:lpstr>Wyszukiwanie w INTEGRO – Zasoby cyfrowe – RCIN</vt:lpstr>
      <vt:lpstr>Wyszukiwanie w INTEGRO – Zasoby cyfrowe – Repozytorium Centrum Otwartej Nauki</vt:lpstr>
      <vt:lpstr>Wyszukiwanie w INTEGRO – Zasoby cyfrowe – Repozytorium Otwartych Danych</vt:lpstr>
      <vt:lpstr>Wyszukiwanie w INTEGRO – Zasoby cyfrowe – Wolne Lektury</vt:lpstr>
      <vt:lpstr>Wyszukiwanie w INTEGRO – wg egzemplarza lub sygnatury</vt:lpstr>
      <vt:lpstr>Prezentacja programu PowerPoint</vt:lpstr>
      <vt:lpstr>Oznaczenia w katalogu</vt:lpstr>
      <vt:lpstr>Wyszukiwanie czasopism w katalogu INTEGRO</vt:lpstr>
      <vt:lpstr>Wyszukiwanie czasopism w katalogu INTEGRO</vt:lpstr>
      <vt:lpstr>Rezultaty wyszukiwania – strona z wynikami</vt:lpstr>
      <vt:lpstr>Fasety – opis funkcjonalności</vt:lpstr>
      <vt:lpstr>Fasety i filtry – opis funkcjonalności</vt:lpstr>
      <vt:lpstr>Fasety i filtry – opis funkcjonalności</vt:lpstr>
      <vt:lpstr>Przegląd faset występujących w katalogu INTEGRO</vt:lpstr>
      <vt:lpstr>Przegląd faset występujących w katalogu INTEGRO</vt:lpstr>
      <vt:lpstr>Przegląd faset występujących w katalogu INTEGRO</vt:lpstr>
      <vt:lpstr>Przegląd faset występujących w katalogu INTEGRO</vt:lpstr>
      <vt:lpstr>Przegląd faset występujących w katalogu INTEGRO</vt:lpstr>
      <vt:lpstr>Przegląd faset występujących w katalogu INTEGRO</vt:lpstr>
      <vt:lpstr>Przegląd faset występujących w katalogu INTEGRO</vt:lpstr>
      <vt:lpstr>Przegląd faset występujących w katalogu INTEGRO</vt:lpstr>
      <vt:lpstr>Przegląd faset występujących w katalogu INTEGRO</vt:lpstr>
      <vt:lpstr>Przegląd faset występujących w katalogu INTEGRO</vt:lpstr>
      <vt:lpstr>Wynik wyszukiwania – opcja – Akcja</vt:lpstr>
      <vt:lpstr>Wynik wyszukiwania – opcja – Rekordów na stronie</vt:lpstr>
      <vt:lpstr>Wynik wyszukiwania – opcja – Widok</vt:lpstr>
      <vt:lpstr>Wynik wyszukiwania – opcja – Trafność</vt:lpstr>
      <vt:lpstr>Wynik wyszukiwania – opcja – Wyniki</vt:lpstr>
      <vt:lpstr>Wynik wyszukiwania – opcja – Zaznacz stronę</vt:lpstr>
      <vt:lpstr>Wynik wyszukiwania – Elementy opisu</vt:lpstr>
      <vt:lpstr>Zamówienie dokumentu</vt:lpstr>
      <vt:lpstr>Zamówienie dokumentu</vt:lpstr>
      <vt:lpstr>Zamówienie dokumentu</vt:lpstr>
      <vt:lpstr>Zamówienie dokumentu</vt:lpstr>
      <vt:lpstr>Zamówienie dokumentu</vt:lpstr>
      <vt:lpstr>Zamówienie dokumentu</vt:lpstr>
      <vt:lpstr>Zamówienie dokumentu</vt:lpstr>
      <vt:lpstr>Rezerwacja dokumentu</vt:lpstr>
      <vt:lpstr>Rezerwacja dokumentu</vt:lpstr>
      <vt:lpstr>Rezerwacja dokumentu</vt:lpstr>
      <vt:lpstr>Prolongata dokumentu (przedłużenie terminu zwrotu książki)</vt:lpstr>
      <vt:lpstr>Prolongata dokumentu (przedłużenie terminu zwrotu książki)</vt:lpstr>
      <vt:lpstr>Preferencje czytelnika</vt:lpstr>
      <vt:lpstr>Kary</vt:lpstr>
      <vt:lpstr>Historia wyszukiwania</vt:lpstr>
      <vt:lpstr>Nowości</vt:lpstr>
      <vt:lpstr>Twoja półka</vt:lpstr>
      <vt:lpstr>Twoja półka</vt:lpstr>
      <vt:lpstr>Etykiety</vt:lpstr>
      <vt:lpstr>Likwidacja konta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Katalog INTEGRO zintegrowanego systemu bibliotecznego PROLIB – instrukcja korzystania</dc:title>
  <dc:creator>admin</dc:creator>
  <cp:lastModifiedBy>czytelnia</cp:lastModifiedBy>
  <cp:revision>38</cp:revision>
  <dcterms:created xsi:type="dcterms:W3CDTF">2025-03-18T10:33:35Z</dcterms:created>
  <dcterms:modified xsi:type="dcterms:W3CDTF">2025-03-19T12:06:11Z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2021-10-26T00:00:00Z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2025-03-18T00:00:00Z</vt:filetime>
  </property>
  <property fmtid="{D5CDD505-2E9C-101B-9397-08002B2CF9AE}" pid="5" name="Producer">
    <vt:lpwstr>3-Heights(TM) PDF Security Shell 4.8.25.2 (http://www.pdf-tools.com)</vt:lpwstr>
  </property>
</Properties>
</file>