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7" r:id="rId6"/>
    <p:sldId id="265" r:id="rId7"/>
    <p:sldId id="262" r:id="rId8"/>
    <p:sldId id="266" r:id="rId9"/>
    <p:sldId id="268" r:id="rId10"/>
    <p:sldId id="264" r:id="rId11"/>
    <p:sldId id="270" r:id="rId12"/>
    <p:sldId id="271" r:id="rId13"/>
    <p:sldId id="272" r:id="rId14"/>
    <p:sldId id="269" r:id="rId15"/>
    <p:sldId id="293" r:id="rId16"/>
    <p:sldId id="298" r:id="rId17"/>
    <p:sldId id="296" r:id="rId18"/>
    <p:sldId id="297" r:id="rId19"/>
    <p:sldId id="274" r:id="rId20"/>
    <p:sldId id="273" r:id="rId21"/>
    <p:sldId id="275" r:id="rId22"/>
    <p:sldId id="277" r:id="rId23"/>
    <p:sldId id="278" r:id="rId24"/>
    <p:sldId id="279" r:id="rId25"/>
    <p:sldId id="301" r:id="rId26"/>
    <p:sldId id="288" r:id="rId27"/>
    <p:sldId id="292" r:id="rId28"/>
    <p:sldId id="302" r:id="rId29"/>
    <p:sldId id="281" r:id="rId30"/>
    <p:sldId id="299" r:id="rId31"/>
    <p:sldId id="307" r:id="rId32"/>
    <p:sldId id="285" r:id="rId33"/>
    <p:sldId id="308" r:id="rId34"/>
    <p:sldId id="287" r:id="rId35"/>
    <p:sldId id="259" r:id="rId36"/>
    <p:sldId id="289" r:id="rId37"/>
    <p:sldId id="309" r:id="rId38"/>
    <p:sldId id="290" r:id="rId39"/>
  </p:sldIdLst>
  <p:sldSz cx="18288000" cy="10287000"/>
  <p:notesSz cx="6797675" cy="9874250"/>
  <p:embeddedFontLst>
    <p:embeddedFont>
      <p:font typeface="Arial Black" panose="020B0A04020102020204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Now" panose="020B0604020202020204" charset="-18"/>
      <p:regular r:id="rId45"/>
    </p:embeddedFont>
    <p:embeddedFont>
      <p:font typeface="Now Bold" panose="020B0604020202020204" charset="-18"/>
      <p:regular r:id="rId46"/>
    </p:embeddedFont>
    <p:embeddedFont>
      <p:font typeface="Now Medium" panose="020B0604020202020204" charset="-18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Bold" panose="020B080603050402020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6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22" autoAdjust="0"/>
  </p:normalViewPr>
  <p:slideViewPr>
    <p:cSldViewPr>
      <p:cViewPr varScale="1">
        <p:scale>
          <a:sx n="47" d="100"/>
          <a:sy n="47" d="100"/>
        </p:scale>
        <p:origin x="86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zbiory@uthrad.pl" TargetMode="External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12" Type="http://schemas.openxmlformats.org/officeDocument/2006/relationships/image" Target="../media/image124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svg"/><Relationship Id="rId10" Type="http://schemas.openxmlformats.org/officeDocument/2006/relationships/image" Target="../media/image122.sv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.svg"/><Relationship Id="rId7" Type="http://schemas.openxmlformats.org/officeDocument/2006/relationships/image" Target="../media/image1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4.svg"/><Relationship Id="rId10" Type="http://schemas.openxmlformats.org/officeDocument/2006/relationships/image" Target="../media/image129.png"/><Relationship Id="rId4" Type="http://schemas.openxmlformats.org/officeDocument/2006/relationships/image" Target="../media/image13.png"/><Relationship Id="rId9" Type="http://schemas.openxmlformats.org/officeDocument/2006/relationships/image" Target="../media/image1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blioteka.uniwersytetradom.pl/wp-content/uploads/sites/35/2025/10/Instrukcja-korzystania-z-ksiazkomatu.pdf" TargetMode="Externa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48.gif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7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11" Type="http://schemas.openxmlformats.org/officeDocument/2006/relationships/image" Target="../media/image146.png"/><Relationship Id="rId5" Type="http://schemas.openxmlformats.org/officeDocument/2006/relationships/image" Target="../media/image142.png"/><Relationship Id="rId10" Type="http://schemas.openxmlformats.org/officeDocument/2006/relationships/image" Target="../media/image92.svg"/><Relationship Id="rId4" Type="http://schemas.openxmlformats.org/officeDocument/2006/relationships/image" Target="../media/image141.sv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hyperlink" Target="https://biblioteka.uniwersytetradom.pl/wp-content/uploads/sites/35/2022/10/R-69-2023.pdf" TargetMode="External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svg"/><Relationship Id="rId7" Type="http://schemas.openxmlformats.org/officeDocument/2006/relationships/image" Target="../media/image154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hyperlink" Target="mailto:wmb@uthrad.pl" TargetMode="External"/><Relationship Id="rId5" Type="http://schemas.openxmlformats.org/officeDocument/2006/relationships/image" Target="../media/image152.svg"/><Relationship Id="rId10" Type="http://schemas.openxmlformats.org/officeDocument/2006/relationships/hyperlink" Target="https://biblioteka.uniwersytetradom.pl/wypozyczalnia-miedzybiblioteczna/" TargetMode="External"/><Relationship Id="rId4" Type="http://schemas.openxmlformats.org/officeDocument/2006/relationships/image" Target="../media/image151.png"/><Relationship Id="rId9" Type="http://schemas.openxmlformats.org/officeDocument/2006/relationships/image" Target="../media/image1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gif"/><Relationship Id="rId3" Type="http://schemas.openxmlformats.org/officeDocument/2006/relationships/image" Target="../media/image105.svg"/><Relationship Id="rId7" Type="http://schemas.openxmlformats.org/officeDocument/2006/relationships/image" Target="../media/image160.svg"/><Relationship Id="rId12" Type="http://schemas.openxmlformats.org/officeDocument/2006/relationships/image" Target="../media/image16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svg"/><Relationship Id="rId10" Type="http://schemas.openxmlformats.org/officeDocument/2006/relationships/image" Target="../media/image163.sv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13.svg"/><Relationship Id="rId7" Type="http://schemas.openxmlformats.org/officeDocument/2006/relationships/image" Target="../media/image169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gif"/><Relationship Id="rId5" Type="http://schemas.openxmlformats.org/officeDocument/2006/relationships/image" Target="../media/image167.svg"/><Relationship Id="rId4" Type="http://schemas.openxmlformats.org/officeDocument/2006/relationships/image" Target="../media/image1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13.svg"/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12" Type="http://schemas.openxmlformats.org/officeDocument/2006/relationships/image" Target="../media/image11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hyperlink" Target="https://katalog.uniwersytetradom.pl/catalog" TargetMode="External"/><Relationship Id="rId5" Type="http://schemas.openxmlformats.org/officeDocument/2006/relationships/image" Target="../media/image174.svg"/><Relationship Id="rId10" Type="http://schemas.openxmlformats.org/officeDocument/2006/relationships/image" Target="../media/image179.gif"/><Relationship Id="rId4" Type="http://schemas.openxmlformats.org/officeDocument/2006/relationships/image" Target="../media/image173.png"/><Relationship Id="rId9" Type="http://schemas.openxmlformats.org/officeDocument/2006/relationships/image" Target="../media/image17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hyperlink" Target="https://katalog.uniwersytetradom.pl/catalog" TargetMode="External"/><Relationship Id="rId3" Type="http://schemas.openxmlformats.org/officeDocument/2006/relationships/image" Target="../media/image12.svg"/><Relationship Id="rId7" Type="http://schemas.openxmlformats.org/officeDocument/2006/relationships/image" Target="../media/image181.svg"/><Relationship Id="rId12" Type="http://schemas.openxmlformats.org/officeDocument/2006/relationships/image" Target="../media/image18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4.svg"/><Relationship Id="rId10" Type="http://schemas.openxmlformats.org/officeDocument/2006/relationships/image" Target="../media/image184.png"/><Relationship Id="rId4" Type="http://schemas.openxmlformats.org/officeDocument/2006/relationships/image" Target="../media/image13.png"/><Relationship Id="rId9" Type="http://schemas.openxmlformats.org/officeDocument/2006/relationships/image" Target="../media/image18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g"/><Relationship Id="rId4" Type="http://schemas.openxmlformats.org/officeDocument/2006/relationships/image" Target="../media/image1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2.svg"/><Relationship Id="rId7" Type="http://schemas.openxmlformats.org/officeDocument/2006/relationships/image" Target="../media/image192.svg"/><Relationship Id="rId12" Type="http://schemas.openxmlformats.org/officeDocument/2006/relationships/image" Target="../media/image19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96.svg"/><Relationship Id="rId5" Type="http://schemas.openxmlformats.org/officeDocument/2006/relationships/image" Target="../media/image14.svg"/><Relationship Id="rId10" Type="http://schemas.openxmlformats.org/officeDocument/2006/relationships/image" Target="../media/image195.png"/><Relationship Id="rId4" Type="http://schemas.openxmlformats.org/officeDocument/2006/relationships/image" Target="../media/image13.png"/><Relationship Id="rId9" Type="http://schemas.openxmlformats.org/officeDocument/2006/relationships/image" Target="../media/image19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201.svg"/><Relationship Id="rId3" Type="http://schemas.openxmlformats.org/officeDocument/2006/relationships/image" Target="../media/image12.svg"/><Relationship Id="rId7" Type="http://schemas.openxmlformats.org/officeDocument/2006/relationships/image" Target="../media/image192.svg"/><Relationship Id="rId12" Type="http://schemas.openxmlformats.org/officeDocument/2006/relationships/image" Target="../media/image2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99.svg"/><Relationship Id="rId5" Type="http://schemas.openxmlformats.org/officeDocument/2006/relationships/image" Target="../media/image14.svg"/><Relationship Id="rId15" Type="http://schemas.openxmlformats.org/officeDocument/2006/relationships/image" Target="../media/image196.svg"/><Relationship Id="rId10" Type="http://schemas.openxmlformats.org/officeDocument/2006/relationships/image" Target="../media/image198.png"/><Relationship Id="rId4" Type="http://schemas.openxmlformats.org/officeDocument/2006/relationships/image" Target="../media/image13.png"/><Relationship Id="rId9" Type="http://schemas.openxmlformats.org/officeDocument/2006/relationships/image" Target="../media/image194.svg"/><Relationship Id="rId14" Type="http://schemas.openxmlformats.org/officeDocument/2006/relationships/image" Target="../media/image1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gif"/><Relationship Id="rId3" Type="http://schemas.openxmlformats.org/officeDocument/2006/relationships/image" Target="../media/image208.svg"/><Relationship Id="rId7" Type="http://schemas.openxmlformats.org/officeDocument/2006/relationships/image" Target="../media/image212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0.svg"/><Relationship Id="rId10" Type="http://schemas.openxmlformats.org/officeDocument/2006/relationships/image" Target="../media/image215.jpeg"/><Relationship Id="rId4" Type="http://schemas.openxmlformats.org/officeDocument/2006/relationships/image" Target="../media/image209.png"/><Relationship Id="rId9" Type="http://schemas.openxmlformats.org/officeDocument/2006/relationships/image" Target="../media/image2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19.jpg"/><Relationship Id="rId4" Type="http://schemas.openxmlformats.org/officeDocument/2006/relationships/image" Target="../media/image2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.svg"/><Relationship Id="rId7" Type="http://schemas.openxmlformats.org/officeDocument/2006/relationships/image" Target="../media/image224.svg"/><Relationship Id="rId12" Type="http://schemas.openxmlformats.org/officeDocument/2006/relationships/hyperlink" Target="https://han.uniwersytetradom.pl/han/ib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png"/><Relationship Id="rId11" Type="http://schemas.openxmlformats.org/officeDocument/2006/relationships/image" Target="../media/image228.svg"/><Relationship Id="rId5" Type="http://schemas.openxmlformats.org/officeDocument/2006/relationships/image" Target="../media/image222.sv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.svg"/><Relationship Id="rId7" Type="http://schemas.openxmlformats.org/officeDocument/2006/relationships/image" Target="../media/image2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png"/><Relationship Id="rId11" Type="http://schemas.openxmlformats.org/officeDocument/2006/relationships/image" Target="../media/image228.svg"/><Relationship Id="rId5" Type="http://schemas.openxmlformats.org/officeDocument/2006/relationships/image" Target="../media/image222.sv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113.svg"/><Relationship Id="rId7" Type="http://schemas.openxmlformats.org/officeDocument/2006/relationships/image" Target="../media/image232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0.svg"/><Relationship Id="rId10" Type="http://schemas.openxmlformats.org/officeDocument/2006/relationships/hyperlink" Target="https://omega.uniwersytetradom.pl/" TargetMode="External"/><Relationship Id="rId4" Type="http://schemas.openxmlformats.org/officeDocument/2006/relationships/image" Target="../media/image229.png"/><Relationship Id="rId9" Type="http://schemas.openxmlformats.org/officeDocument/2006/relationships/image" Target="../media/image23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svg"/><Relationship Id="rId3" Type="http://schemas.openxmlformats.org/officeDocument/2006/relationships/image" Target="../media/image236.svg"/><Relationship Id="rId7" Type="http://schemas.openxmlformats.org/officeDocument/2006/relationships/image" Target="../media/image239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svg"/><Relationship Id="rId5" Type="http://schemas.openxmlformats.org/officeDocument/2006/relationships/image" Target="../media/image237.png"/><Relationship Id="rId4" Type="http://schemas.openxmlformats.org/officeDocument/2006/relationships/hyperlink" Target="https://biblioteka.uniwersytetradom.pl/biblioteka-bez-barier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2.svg"/><Relationship Id="rId7" Type="http://schemas.openxmlformats.org/officeDocument/2006/relationships/image" Target="../media/image244.sv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11" Type="http://schemas.openxmlformats.org/officeDocument/2006/relationships/image" Target="../media/image248.svg"/><Relationship Id="rId5" Type="http://schemas.openxmlformats.org/officeDocument/2006/relationships/image" Target="../media/image47.svg"/><Relationship Id="rId10" Type="http://schemas.openxmlformats.org/officeDocument/2006/relationships/image" Target="../media/image247.png"/><Relationship Id="rId4" Type="http://schemas.openxmlformats.org/officeDocument/2006/relationships/image" Target="../media/image46.png"/><Relationship Id="rId9" Type="http://schemas.openxmlformats.org/officeDocument/2006/relationships/image" Target="../media/image24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201.svg"/><Relationship Id="rId3" Type="http://schemas.openxmlformats.org/officeDocument/2006/relationships/image" Target="../media/image12.svg"/><Relationship Id="rId7" Type="http://schemas.openxmlformats.org/officeDocument/2006/relationships/image" Target="../media/image192.svg"/><Relationship Id="rId12" Type="http://schemas.openxmlformats.org/officeDocument/2006/relationships/image" Target="../media/image2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99.svg"/><Relationship Id="rId5" Type="http://schemas.openxmlformats.org/officeDocument/2006/relationships/image" Target="../media/image14.svg"/><Relationship Id="rId15" Type="http://schemas.openxmlformats.org/officeDocument/2006/relationships/image" Target="../media/image196.svg"/><Relationship Id="rId10" Type="http://schemas.openxmlformats.org/officeDocument/2006/relationships/image" Target="../media/image198.png"/><Relationship Id="rId4" Type="http://schemas.openxmlformats.org/officeDocument/2006/relationships/image" Target="../media/image13.png"/><Relationship Id="rId9" Type="http://schemas.openxmlformats.org/officeDocument/2006/relationships/image" Target="../media/image194.svg"/><Relationship Id="rId14" Type="http://schemas.openxmlformats.org/officeDocument/2006/relationships/image" Target="../media/image1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hyperlink" Target="https://biblioteka.uniwersytetradom.pl" TargetMode="External"/><Relationship Id="rId7" Type="http://schemas.openxmlformats.org/officeDocument/2006/relationships/image" Target="../media/image2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svg"/><Relationship Id="rId5" Type="http://schemas.openxmlformats.org/officeDocument/2006/relationships/image" Target="../media/image249.png"/><Relationship Id="rId4" Type="http://schemas.openxmlformats.org/officeDocument/2006/relationships/hyperlink" Target="https://www.instagram.com/bibl.uwrad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5.jpeg"/><Relationship Id="rId2" Type="http://schemas.openxmlformats.org/officeDocument/2006/relationships/image" Target="../media/image63.png"/><Relationship Id="rId16" Type="http://schemas.openxmlformats.org/officeDocument/2006/relationships/hyperlink" Target="http://katalog.uniwersytetradom.pl/integro/catalo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56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hyperlink" Target="http://www.biblioteka.uniwersytetradom.pl/katalogi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85740"/>
            <a:ext cx="18288000" cy="5236410"/>
          </a:xfrm>
          <a:custGeom>
            <a:avLst/>
            <a:gdLst/>
            <a:ahLst/>
            <a:cxnLst/>
            <a:rect l="l" t="t" r="r" b="b"/>
            <a:pathLst>
              <a:path w="18288000" h="5236410">
                <a:moveTo>
                  <a:pt x="0" y="0"/>
                </a:moveTo>
                <a:lnTo>
                  <a:pt x="18288000" y="0"/>
                </a:lnTo>
                <a:lnTo>
                  <a:pt x="18288000" y="5236410"/>
                </a:lnTo>
                <a:lnTo>
                  <a:pt x="0" y="52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90500"/>
            <a:ext cx="18288000" cy="10287000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3291225"/>
            <a:ext cx="12525471" cy="339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40"/>
              </a:lnSpc>
            </a:pPr>
            <a:r>
              <a:rPr lang="en-US" sz="12399" b="1">
                <a:solidFill>
                  <a:srgbClr val="153D72"/>
                </a:solidFill>
                <a:latin typeface="Now Bold"/>
                <a:ea typeface="Now Bold"/>
                <a:cs typeface="Now Bold"/>
                <a:sym typeface="Now Bold"/>
              </a:rPr>
              <a:t>Szkolenie biblioteczne</a:t>
            </a:r>
          </a:p>
        </p:txBody>
      </p:sp>
      <p:sp>
        <p:nvSpPr>
          <p:cNvPr id="9" name="Freeform 9"/>
          <p:cNvSpPr/>
          <p:nvPr/>
        </p:nvSpPr>
        <p:spPr>
          <a:xfrm>
            <a:off x="10853257" y="2977740"/>
            <a:ext cx="5613622" cy="3641947"/>
          </a:xfrm>
          <a:custGeom>
            <a:avLst/>
            <a:gdLst/>
            <a:ahLst/>
            <a:cxnLst/>
            <a:rect l="l" t="t" r="r" b="b"/>
            <a:pathLst>
              <a:path w="5613622" h="3641947">
                <a:moveTo>
                  <a:pt x="0" y="0"/>
                </a:moveTo>
                <a:lnTo>
                  <a:pt x="5613622" y="0"/>
                </a:lnTo>
                <a:lnTo>
                  <a:pt x="5613622" y="3641947"/>
                </a:lnTo>
                <a:lnTo>
                  <a:pt x="0" y="3641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9" b="-2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66267" y="744513"/>
            <a:ext cx="7188200" cy="1575891"/>
            <a:chOff x="0" y="0"/>
            <a:chExt cx="9584267" cy="2101188"/>
          </a:xfrm>
        </p:grpSpPr>
        <p:sp>
          <p:nvSpPr>
            <p:cNvPr id="11" name="Freeform 11"/>
            <p:cNvSpPr/>
            <p:nvPr/>
          </p:nvSpPr>
          <p:spPr>
            <a:xfrm>
              <a:off x="16891" y="16891"/>
              <a:ext cx="9550400" cy="2067306"/>
            </a:xfrm>
            <a:custGeom>
              <a:avLst/>
              <a:gdLst/>
              <a:ahLst/>
              <a:cxnLst/>
              <a:rect l="l" t="t" r="r" b="b"/>
              <a:pathLst>
                <a:path w="9550400" h="2067306">
                  <a:moveTo>
                    <a:pt x="0" y="0"/>
                  </a:moveTo>
                  <a:lnTo>
                    <a:pt x="9550400" y="0"/>
                  </a:lnTo>
                  <a:lnTo>
                    <a:pt x="9550400" y="2067306"/>
                  </a:lnTo>
                  <a:lnTo>
                    <a:pt x="0" y="20673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9584182" cy="2101088"/>
            </a:xfrm>
            <a:custGeom>
              <a:avLst/>
              <a:gdLst/>
              <a:ahLst/>
              <a:cxnLst/>
              <a:rect l="l" t="t" r="r" b="b"/>
              <a:pathLst>
                <a:path w="9584182" h="2101088">
                  <a:moveTo>
                    <a:pt x="16891" y="0"/>
                  </a:moveTo>
                  <a:lnTo>
                    <a:pt x="9567291" y="0"/>
                  </a:lnTo>
                  <a:cubicBezTo>
                    <a:pt x="9576689" y="0"/>
                    <a:pt x="9584182" y="7620"/>
                    <a:pt x="9584182" y="16891"/>
                  </a:cubicBezTo>
                  <a:lnTo>
                    <a:pt x="9584182" y="2084197"/>
                  </a:lnTo>
                  <a:cubicBezTo>
                    <a:pt x="9584182" y="2093595"/>
                    <a:pt x="9576562" y="2101088"/>
                    <a:pt x="9567291" y="2101088"/>
                  </a:cubicBezTo>
                  <a:lnTo>
                    <a:pt x="16891" y="2101088"/>
                  </a:lnTo>
                  <a:cubicBezTo>
                    <a:pt x="7493" y="2101088"/>
                    <a:pt x="0" y="2093468"/>
                    <a:pt x="0" y="208419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084197"/>
                  </a:lnTo>
                  <a:lnTo>
                    <a:pt x="16891" y="2084197"/>
                  </a:lnTo>
                  <a:lnTo>
                    <a:pt x="16891" y="2067306"/>
                  </a:lnTo>
                  <a:lnTo>
                    <a:pt x="9567291" y="2067306"/>
                  </a:lnTo>
                  <a:lnTo>
                    <a:pt x="9567291" y="2084197"/>
                  </a:lnTo>
                  <a:lnTo>
                    <a:pt x="9550400" y="2084197"/>
                  </a:lnTo>
                  <a:lnTo>
                    <a:pt x="9550400" y="16891"/>
                  </a:lnTo>
                  <a:lnTo>
                    <a:pt x="9567291" y="16891"/>
                  </a:lnTo>
                  <a:lnTo>
                    <a:pt x="9567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478967" y="756578"/>
            <a:ext cx="6024249" cy="1020127"/>
          </a:xfrm>
          <a:custGeom>
            <a:avLst/>
            <a:gdLst/>
            <a:ahLst/>
            <a:cxnLst/>
            <a:rect l="l" t="t" r="r" b="b"/>
            <a:pathLst>
              <a:path w="6024249" h="1020127">
                <a:moveTo>
                  <a:pt x="0" y="0"/>
                </a:moveTo>
                <a:lnTo>
                  <a:pt x="6024249" y="0"/>
                </a:lnTo>
                <a:lnTo>
                  <a:pt x="6024249" y="1020127"/>
                </a:lnTo>
                <a:lnTo>
                  <a:pt x="0" y="1020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Contact - URad">
            <a:extLst>
              <a:ext uri="{FF2B5EF4-FFF2-40B4-BE49-F238E27FC236}">
                <a16:creationId xmlns:a16="http://schemas.microsoft.com/office/drawing/2014/main" id="{12779B03-D6A3-4F8F-A1AE-B92E8220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332"/>
            <a:ext cx="4355810" cy="18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440C544C-BCFE-4221-865F-E5150693E27F}"/>
              </a:ext>
            </a:extLst>
          </p:cNvPr>
          <p:cNvSpPr/>
          <p:nvPr/>
        </p:nvSpPr>
        <p:spPr>
          <a:xfrm>
            <a:off x="10190180" y="-190500"/>
            <a:ext cx="12096262" cy="12096262"/>
          </a:xfrm>
          <a:custGeom>
            <a:avLst/>
            <a:gdLst/>
            <a:ahLst/>
            <a:cxnLst/>
            <a:rect l="l" t="t" r="r" b="b"/>
            <a:pathLst>
              <a:path w="12096262" h="12096262">
                <a:moveTo>
                  <a:pt x="0" y="0"/>
                </a:moveTo>
                <a:lnTo>
                  <a:pt x="12096262" y="0"/>
                </a:lnTo>
                <a:lnTo>
                  <a:pt x="12096262" y="12096262"/>
                </a:lnTo>
                <a:lnTo>
                  <a:pt x="0" y="12096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4188" y="1962887"/>
            <a:ext cx="9465260" cy="8010358"/>
          </a:xfrm>
          <a:custGeom>
            <a:avLst/>
            <a:gdLst/>
            <a:ahLst/>
            <a:cxnLst/>
            <a:rect l="l" t="t" r="r" b="b"/>
            <a:pathLst>
              <a:path w="8865396" h="5061227">
                <a:moveTo>
                  <a:pt x="0" y="0"/>
                </a:moveTo>
                <a:lnTo>
                  <a:pt x="8865396" y="0"/>
                </a:lnTo>
                <a:lnTo>
                  <a:pt x="8865396" y="5061227"/>
                </a:lnTo>
                <a:lnTo>
                  <a:pt x="0" y="5061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237" y="3512201"/>
            <a:ext cx="9149337" cy="4911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Podręczniki wyszukane w Magazynie Wolnego Dostępu (samoobsługa): </a:t>
            </a:r>
            <a:endParaRPr lang="en-US" sz="269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779"/>
              </a:lnSpc>
            </a:pPr>
            <a:endParaRPr lang="en-US" sz="269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868597" lvl="2" indent="-457200" algn="l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rejestruje się w wypożyczalni</a:t>
            </a:r>
          </a:p>
          <a:p>
            <a:pPr marL="868597" lvl="2" indent="-457200" algn="l">
              <a:lnSpc>
                <a:spcPts val="3919"/>
              </a:lnSpc>
              <a:buFont typeface="Arial" panose="020B0604020202020204" pitchFamily="34" charset="0"/>
              <a:buChar char="•"/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zawierają zabezpieczenia przed kradzieżą</a:t>
            </a:r>
          </a:p>
          <a:p>
            <a:pPr marL="411397" lvl="2" algn="l">
              <a:lnSpc>
                <a:spcPts val="3919"/>
              </a:lnSpc>
            </a:pPr>
            <a:endParaRPr lang="pl-PL" sz="269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411397" lvl="2" algn="l">
              <a:lnSpc>
                <a:spcPts val="3919"/>
              </a:lnSpc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pl-PL" sz="2699" b="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MWD</a:t>
            </a: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znajduje się wydzielona część księgozbioru beletrystycznego, zawierająca także egzemplarze w języku angielskim.</a:t>
            </a:r>
          </a:p>
          <a:p>
            <a:pPr algn="l">
              <a:lnSpc>
                <a:spcPts val="3671"/>
              </a:lnSpc>
            </a:pPr>
            <a:r>
              <a:rPr lang="en-US" sz="28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endParaRPr lang="en-US" sz="2400" dirty="0">
              <a:solidFill>
                <a:srgbClr val="F5F5E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4400" y="666763"/>
            <a:ext cx="13159572" cy="120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64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64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6731" y="2757109"/>
            <a:ext cx="13159572" cy="49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Magazyn</a:t>
            </a:r>
            <a:r>
              <a:rPr lang="en-US" sz="26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Wolnego</a:t>
            </a:r>
            <a:r>
              <a:rPr lang="en-US" sz="26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Dostępu</a:t>
            </a:r>
            <a:endParaRPr lang="en-US" sz="26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A54CDE-44BC-4F90-948B-50647462B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97" y="3107724"/>
            <a:ext cx="7952050" cy="4473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90958" y="-5578908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96282" y="18121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526880"/>
            <a:ext cx="18288000" cy="6082593"/>
          </a:xfrm>
          <a:custGeom>
            <a:avLst/>
            <a:gdLst/>
            <a:ahLst/>
            <a:cxnLst/>
            <a:rect l="l" t="t" r="r" b="b"/>
            <a:pathLst>
              <a:path w="18288000" h="6082593">
                <a:moveTo>
                  <a:pt x="0" y="0"/>
                </a:moveTo>
                <a:lnTo>
                  <a:pt x="18288000" y="0"/>
                </a:lnTo>
                <a:lnTo>
                  <a:pt x="18288000" y="6082593"/>
                </a:lnTo>
                <a:lnTo>
                  <a:pt x="0" y="6082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09506" y="-5578908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554" y="388020"/>
            <a:ext cx="16036124" cy="2190371"/>
          </a:xfrm>
          <a:custGeom>
            <a:avLst/>
            <a:gdLst/>
            <a:ahLst/>
            <a:cxnLst/>
            <a:rect l="l" t="t" r="r" b="b"/>
            <a:pathLst>
              <a:path w="16036124" h="2190371">
                <a:moveTo>
                  <a:pt x="0" y="0"/>
                </a:moveTo>
                <a:lnTo>
                  <a:pt x="16036124" y="0"/>
                </a:lnTo>
                <a:lnTo>
                  <a:pt x="16036124" y="2190371"/>
                </a:lnTo>
                <a:lnTo>
                  <a:pt x="0" y="2190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58541" y="2578391"/>
            <a:ext cx="3331521" cy="2199995"/>
          </a:xfrm>
          <a:custGeom>
            <a:avLst/>
            <a:gdLst/>
            <a:ahLst/>
            <a:cxnLst/>
            <a:rect l="l" t="t" r="r" b="b"/>
            <a:pathLst>
              <a:path w="4007721" h="2798118">
                <a:moveTo>
                  <a:pt x="0" y="0"/>
                </a:moveTo>
                <a:lnTo>
                  <a:pt x="4007721" y="0"/>
                </a:lnTo>
                <a:lnTo>
                  <a:pt x="4007721" y="2798118"/>
                </a:lnTo>
                <a:lnTo>
                  <a:pt x="0" y="2798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7" r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/>
          <p:nvPr/>
        </p:nvSpPr>
        <p:spPr>
          <a:xfrm>
            <a:off x="9448800" y="5106747"/>
            <a:ext cx="8890889" cy="3918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32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Uwaga!</a:t>
            </a:r>
          </a:p>
          <a:p>
            <a:pPr algn="l"/>
            <a:r>
              <a:rPr lang="pl-PL" sz="32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Zamówione przez Czytelnika książki czekają na odbiór zgodnie z terminem wskazanym przez system (info w e-mailu). </a:t>
            </a:r>
          </a:p>
          <a:p>
            <a:pPr algn="l"/>
            <a:r>
              <a:rPr lang="pl-PL" sz="32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Po tym terminie zamówienie zostaje anulowane, a nieodebrane przez Czytelnika książki wracają do magazynu.</a:t>
            </a:r>
          </a:p>
          <a:p>
            <a:pPr algn="l">
              <a:lnSpc>
                <a:spcPts val="3814"/>
              </a:lnSpc>
            </a:pPr>
            <a:endParaRPr lang="en-US" sz="280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2798" y="5032636"/>
            <a:ext cx="9253637" cy="569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pl-PL" sz="28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Realizacja zamówień z Magazynu Książek odbywa się w dniach i godzinach pracy Biblioteki. </a:t>
            </a:r>
          </a:p>
          <a:p>
            <a:pPr algn="l"/>
            <a:endParaRPr lang="pl-PL" sz="2800" dirty="0">
              <a:solidFill>
                <a:schemeClr val="bg1"/>
              </a:solidFill>
              <a:latin typeface="Now" panose="020B0604020202020204" charset="-18"/>
            </a:endParaRPr>
          </a:p>
          <a:p>
            <a:pPr algn="l"/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Czas realizacji zamówionych książek: </a:t>
            </a:r>
          </a:p>
          <a:p>
            <a:pPr algn="l"/>
            <a:endParaRPr lang="pl-PL" sz="28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algn="l"/>
            <a:r>
              <a:rPr lang="pl-PL" sz="2800" b="0" i="0" u="sng" dirty="0">
                <a:solidFill>
                  <a:schemeClr val="bg1"/>
                </a:solidFill>
                <a:effectLst/>
                <a:latin typeface="Now" panose="020B0604020202020204" charset="-18"/>
              </a:rPr>
              <a:t>z odbiorem do Wypożyczalni </a:t>
            </a:r>
            <a:r>
              <a:rPr lang="pl-PL" sz="28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– nie przekracza zwykle 30 minut . Zamówione książki są tu dostępne dla Czytelnika przez 7dni.</a:t>
            </a:r>
          </a:p>
          <a:p>
            <a:pPr algn="l"/>
            <a:endParaRPr lang="pl-PL" sz="28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algn="l"/>
            <a:r>
              <a:rPr lang="pl-PL" sz="2800" u="sng" dirty="0">
                <a:solidFill>
                  <a:schemeClr val="bg1"/>
                </a:solidFill>
                <a:latin typeface="Now" panose="020B0604020202020204" charset="-18"/>
              </a:rPr>
              <a:t>z</a:t>
            </a:r>
            <a:r>
              <a:rPr lang="pl-PL" sz="2800" b="0" i="0" u="sng" dirty="0">
                <a:solidFill>
                  <a:schemeClr val="bg1"/>
                </a:solidFill>
                <a:effectLst/>
                <a:latin typeface="Now" panose="020B0604020202020204" charset="-18"/>
              </a:rPr>
              <a:t> odbiorem do Książkomatu </a:t>
            </a:r>
            <a:r>
              <a:rPr lang="pl-PL" sz="28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– następnego dnia, raz dziennie w godzinach porannych. Zamówione książki są dostępne dla Czytelnika przez 3 dni.</a:t>
            </a:r>
          </a:p>
          <a:p>
            <a:pPr algn="l">
              <a:lnSpc>
                <a:spcPts val="4333"/>
              </a:lnSpc>
            </a:pPr>
            <a:endParaRPr lang="en-US" sz="302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66122" y="996072"/>
            <a:ext cx="14008010" cy="97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Książek</a:t>
            </a:r>
          </a:p>
        </p:txBody>
      </p:sp>
      <p:sp>
        <p:nvSpPr>
          <p:cNvPr id="11" name="Freeform 11"/>
          <p:cNvSpPr/>
          <p:nvPr/>
        </p:nvSpPr>
        <p:spPr>
          <a:xfrm>
            <a:off x="-7055109" y="687538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Freeform 12"/>
          <p:cNvSpPr/>
          <p:nvPr/>
        </p:nvSpPr>
        <p:spPr>
          <a:xfrm>
            <a:off x="14621775" y="989898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4785" y="-674947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11958" y="4239967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918949"/>
            <a:ext cx="10297422" cy="8449101"/>
          </a:xfrm>
          <a:custGeom>
            <a:avLst/>
            <a:gdLst/>
            <a:ahLst/>
            <a:cxnLst/>
            <a:rect l="l" t="t" r="r" b="b"/>
            <a:pathLst>
              <a:path w="10297422" h="8449101">
                <a:moveTo>
                  <a:pt x="0" y="0"/>
                </a:moveTo>
                <a:lnTo>
                  <a:pt x="10297422" y="0"/>
                </a:lnTo>
                <a:lnTo>
                  <a:pt x="10297422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448771" y="1367407"/>
            <a:ext cx="4399560" cy="5074841"/>
            <a:chOff x="0" y="0"/>
            <a:chExt cx="5866080" cy="6766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66130" cy="6766433"/>
            </a:xfrm>
            <a:custGeom>
              <a:avLst/>
              <a:gdLst/>
              <a:ahLst/>
              <a:cxnLst/>
              <a:rect l="l" t="t" r="r" b="b"/>
              <a:pathLst>
                <a:path w="5866130" h="6766433">
                  <a:moveTo>
                    <a:pt x="0" y="0"/>
                  </a:moveTo>
                  <a:lnTo>
                    <a:pt x="5866130" y="0"/>
                  </a:lnTo>
                  <a:lnTo>
                    <a:pt x="5866130" y="6766433"/>
                  </a:lnTo>
                  <a:lnTo>
                    <a:pt x="0" y="6766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24522" y="277829"/>
            <a:ext cx="7124211" cy="176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64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64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259518" y="2171700"/>
            <a:ext cx="8197377" cy="7520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1928" lvl="2" indent="-230643" algn="l">
              <a:lnSpc>
                <a:spcPts val="4237"/>
              </a:lnSpc>
              <a:buFont typeface="Arial"/>
              <a:buChar char="⚬"/>
            </a:pP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Czytelnicy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zobowiązani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są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po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każdym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wypożyczeniu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zwrocie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lub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prolongacie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sprawdzić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stan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swojego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konta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zgłosić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ewentualne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zastrzeżenia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w </a:t>
            </a:r>
            <a:r>
              <a:rPr lang="pl-PL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ypożyczalni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! </a:t>
            </a:r>
          </a:p>
          <a:p>
            <a:pPr marL="691928" lvl="2" indent="-230643" algn="l">
              <a:lnSpc>
                <a:spcPts val="4237"/>
              </a:lnSpc>
            </a:pPr>
            <a:endParaRPr lang="en-US" sz="3026" dirty="0">
              <a:solidFill>
                <a:srgbClr val="F5F5E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691928" lvl="2" indent="-230643" algn="l">
              <a:lnSpc>
                <a:spcPts val="4237"/>
              </a:lnSpc>
              <a:buFont typeface="Arial"/>
              <a:buChar char="⚬"/>
            </a:pP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Czytelnicy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ponoszą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całkowitą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odpowiedzialność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za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terminowy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zwrot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wypożyczonych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przez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siebie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książek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! Na 5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dni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przed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upływem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terminu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zwrotu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system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automatycznie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wysyła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02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zawiadomienie</a:t>
            </a:r>
            <a:r>
              <a:rPr lang="pl-PL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na adres mailowy znajdujący się w koncie Czytelnika</a:t>
            </a:r>
            <a:r>
              <a:rPr lang="en-US" sz="302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</a:t>
            </a:r>
          </a:p>
          <a:p>
            <a:pPr marL="691928" lvl="2" indent="-230643" algn="l">
              <a:lnSpc>
                <a:spcPts val="4237"/>
              </a:lnSpc>
            </a:pPr>
            <a:endParaRPr lang="en-US" sz="3026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68122" y="2137097"/>
            <a:ext cx="6689563" cy="335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UWAGA: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Nieotrzymanie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e-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maila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nie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zwalnia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z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terminowego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zwrotu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książki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.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Przekroczenie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terminu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zwrotu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książek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spowoduje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zablokowanie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konta</a:t>
            </a:r>
            <a:r>
              <a:rPr lang="pl-PL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,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aż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do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momentu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uregulowania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zaległości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wobec</a:t>
            </a:r>
            <a:r>
              <a:rPr lang="en-US" sz="3130" b="1" dirty="0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+mj-lt"/>
                <a:ea typeface="Now Bold"/>
                <a:cs typeface="Now Bold"/>
                <a:sym typeface="Now Bold"/>
              </a:rPr>
              <a:t>Biblioteki</a:t>
            </a:r>
            <a:endParaRPr lang="en-US" sz="3130" b="1" dirty="0">
              <a:solidFill>
                <a:srgbClr val="162942"/>
              </a:solidFill>
              <a:latin typeface="+mj-lt"/>
              <a:ea typeface="Now Bold"/>
              <a:cs typeface="Now Bold"/>
              <a:sym typeface="Now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58009" y="6775986"/>
            <a:ext cx="7469403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629" lvl="1" indent="-287814">
              <a:lnSpc>
                <a:spcPts val="3732"/>
              </a:lnSpc>
              <a:buFont typeface="Arial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WAŻNE!!!</a:t>
            </a:r>
          </a:p>
          <a:p>
            <a:pPr>
              <a:lnSpc>
                <a:spcPts val="3732"/>
              </a:lnSpc>
            </a:pP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W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przypadku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zmiany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danych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osobowych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lub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adresu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e-mail Student jest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zobowiązany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aktualizacji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pl-PL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o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sobiste</a:t>
            </a:r>
            <a:r>
              <a:rPr lang="pl-PL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go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pl-PL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K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ont</a:t>
            </a:r>
            <a:r>
              <a:rPr lang="pl-PL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a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pl-PL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Czytelnika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3080" y="4649680"/>
            <a:ext cx="9217239" cy="9217239"/>
          </a:xfrm>
          <a:custGeom>
            <a:avLst/>
            <a:gdLst/>
            <a:ahLst/>
            <a:cxnLst/>
            <a:rect l="l" t="t" r="r" b="b"/>
            <a:pathLst>
              <a:path w="9217239" h="9217239">
                <a:moveTo>
                  <a:pt x="0" y="0"/>
                </a:moveTo>
                <a:lnTo>
                  <a:pt x="9217239" y="0"/>
                </a:lnTo>
                <a:lnTo>
                  <a:pt x="9217239" y="9217239"/>
                </a:lnTo>
                <a:lnTo>
                  <a:pt x="0" y="921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534880"/>
            <a:ext cx="9217239" cy="9217239"/>
          </a:xfrm>
          <a:custGeom>
            <a:avLst/>
            <a:gdLst/>
            <a:ahLst/>
            <a:cxnLst/>
            <a:rect l="l" t="t" r="r" b="b"/>
            <a:pathLst>
              <a:path w="9217239" h="9217239">
                <a:moveTo>
                  <a:pt x="0" y="0"/>
                </a:moveTo>
                <a:lnTo>
                  <a:pt x="9217239" y="0"/>
                </a:lnTo>
                <a:lnTo>
                  <a:pt x="9217239" y="9217239"/>
                </a:lnTo>
                <a:lnTo>
                  <a:pt x="0" y="921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6731" y="1408256"/>
            <a:ext cx="8865396" cy="8561279"/>
          </a:xfrm>
          <a:custGeom>
            <a:avLst/>
            <a:gdLst/>
            <a:ahLst/>
            <a:cxnLst/>
            <a:rect l="l" t="t" r="r" b="b"/>
            <a:pathLst>
              <a:path w="8865396" h="8561279">
                <a:moveTo>
                  <a:pt x="0" y="0"/>
                </a:moveTo>
                <a:lnTo>
                  <a:pt x="8865396" y="0"/>
                </a:lnTo>
                <a:lnTo>
                  <a:pt x="8865396" y="8561279"/>
                </a:lnTo>
                <a:lnTo>
                  <a:pt x="0" y="8561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1553" y="2259594"/>
            <a:ext cx="7479715" cy="6019101"/>
          </a:xfrm>
          <a:custGeom>
            <a:avLst/>
            <a:gdLst/>
            <a:ahLst/>
            <a:cxnLst/>
            <a:rect l="l" t="t" r="r" b="b"/>
            <a:pathLst>
              <a:path w="7479715" h="6019101">
                <a:moveTo>
                  <a:pt x="0" y="0"/>
                </a:moveTo>
                <a:lnTo>
                  <a:pt x="7479715" y="0"/>
                </a:lnTo>
                <a:lnTo>
                  <a:pt x="7479715" y="6019101"/>
                </a:lnTo>
                <a:lnTo>
                  <a:pt x="0" y="6019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97837" y="2338994"/>
            <a:ext cx="7763185" cy="759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ma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możliwość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rozliczenia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naliczonych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opłat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za nieterminowy zwrot książek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: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rzelew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internetowy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banku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lub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poczcie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po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wypełnieniu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blankietu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wpłaty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pomocą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serwisu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Przelewy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24 –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funkcjonalność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zintegrowana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systemem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PROLIB.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reguluje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należność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on-line po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zalogowaniu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zakład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„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Konto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”,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pomocą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kodu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BLIK –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płatność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dostępna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tylko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2845"/>
              </a:lnSpc>
            </a:pP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Czytelników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którzy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osobowych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mają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prawidłowo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wypełnione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pole e-mail.</a:t>
            </a:r>
            <a:endParaRPr lang="pl-PL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opłaceniu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należy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przesłać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potwierdzenie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przelewu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265"/>
              </a:lnSpc>
            </a:pPr>
            <a:r>
              <a:rPr lang="en-US" sz="23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3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adres</a:t>
            </a:r>
            <a:r>
              <a:rPr lang="en-US" sz="2333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: </a:t>
            </a:r>
            <a:r>
              <a:rPr lang="en-US" sz="2333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zbiory@urad</a:t>
            </a:r>
            <a:r>
              <a:rPr lang="en-US" sz="2333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2333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pl-PL" sz="2333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333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 </a:t>
            </a:r>
          </a:p>
          <a:p>
            <a:pPr algn="just">
              <a:lnSpc>
                <a:spcPts val="2845"/>
              </a:lnSpc>
            </a:pPr>
            <a:endParaRPr lang="en-US" sz="2333" b="1" u="sng" dirty="0">
              <a:solidFill>
                <a:srgbClr val="0000FF"/>
              </a:solidFill>
              <a:latin typeface="Now Bold"/>
              <a:ea typeface="Now Bold"/>
              <a:cs typeface="Now Bold"/>
              <a:sym typeface="Now Bold"/>
              <a:hlinkClick r:id="rId8" tooltip="mailto:zbiory@uthrad.p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2845"/>
              </a:lnSpc>
            </a:pP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Otrzymany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dowód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wpłaty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podstawą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rozliczenia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naliczonej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opłaty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oraz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odblokowania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089115" y="9258300"/>
            <a:ext cx="9217239" cy="9217239"/>
          </a:xfrm>
          <a:custGeom>
            <a:avLst/>
            <a:gdLst/>
            <a:ahLst/>
            <a:cxnLst/>
            <a:rect l="l" t="t" r="r" b="b"/>
            <a:pathLst>
              <a:path w="9217239" h="9217239">
                <a:moveTo>
                  <a:pt x="0" y="0"/>
                </a:moveTo>
                <a:lnTo>
                  <a:pt x="9217239" y="0"/>
                </a:lnTo>
                <a:lnTo>
                  <a:pt x="9217239" y="9217239"/>
                </a:lnTo>
                <a:lnTo>
                  <a:pt x="0" y="921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72110" y="2888635"/>
            <a:ext cx="4761020" cy="4761020"/>
          </a:xfrm>
          <a:custGeom>
            <a:avLst/>
            <a:gdLst/>
            <a:ahLst/>
            <a:cxnLst/>
            <a:rect l="l" t="t" r="r" b="b"/>
            <a:pathLst>
              <a:path w="4761020" h="4761020">
                <a:moveTo>
                  <a:pt x="0" y="0"/>
                </a:moveTo>
                <a:lnTo>
                  <a:pt x="4761020" y="0"/>
                </a:lnTo>
                <a:lnTo>
                  <a:pt x="4761020" y="4761020"/>
                </a:lnTo>
                <a:lnTo>
                  <a:pt x="0" y="47610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55871" y="3610621"/>
            <a:ext cx="3193497" cy="3065757"/>
          </a:xfrm>
          <a:custGeom>
            <a:avLst/>
            <a:gdLst/>
            <a:ahLst/>
            <a:cxnLst/>
            <a:rect l="l" t="t" r="r" b="b"/>
            <a:pathLst>
              <a:path w="3193497" h="3065757">
                <a:moveTo>
                  <a:pt x="0" y="0"/>
                </a:moveTo>
                <a:lnTo>
                  <a:pt x="3193497" y="0"/>
                </a:lnTo>
                <a:lnTo>
                  <a:pt x="3193497" y="3065757"/>
                </a:lnTo>
                <a:lnTo>
                  <a:pt x="0" y="3065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7837" y="1148235"/>
            <a:ext cx="8150963" cy="973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28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Rozliczenie</a:t>
            </a:r>
            <a:r>
              <a:rPr lang="en-US" sz="28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opłat</a:t>
            </a:r>
            <a:endParaRPr lang="en-US" sz="28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3E6CC20-F8F4-49C1-86AB-7D655AA77DB8}"/>
              </a:ext>
            </a:extLst>
          </p:cNvPr>
          <p:cNvSpPr txBox="1"/>
          <p:nvPr/>
        </p:nvSpPr>
        <p:spPr>
          <a:xfrm>
            <a:off x="533400" y="343344"/>
            <a:ext cx="9931055" cy="996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0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60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60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60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04454" y="51435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13148" y="640452"/>
            <a:ext cx="11246152" cy="9034377"/>
          </a:xfrm>
          <a:custGeom>
            <a:avLst/>
            <a:gdLst/>
            <a:ahLst/>
            <a:cxnLst/>
            <a:rect l="l" t="t" r="r" b="b"/>
            <a:pathLst>
              <a:path w="11246152" h="9034377">
                <a:moveTo>
                  <a:pt x="0" y="0"/>
                </a:moveTo>
                <a:lnTo>
                  <a:pt x="11246152" y="0"/>
                </a:lnTo>
                <a:lnTo>
                  <a:pt x="11246152" y="9034377"/>
                </a:lnTo>
                <a:lnTo>
                  <a:pt x="0" y="9034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40912" y="1369119"/>
            <a:ext cx="10127084" cy="709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4"/>
              </a:lnSpc>
            </a:pP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Prolongata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to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samodzielne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przedłużenie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terminu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zwrotu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pl-PL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zakłdce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„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Konto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”.</a:t>
            </a:r>
          </a:p>
          <a:p>
            <a:pPr algn="l">
              <a:lnSpc>
                <a:spcPts val="3654"/>
              </a:lnSpc>
            </a:pP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Prolongata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możliwa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jeśli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:</a:t>
            </a:r>
          </a:p>
          <a:p>
            <a:pPr algn="l">
              <a:lnSpc>
                <a:spcPts val="3654"/>
              </a:lnSpc>
            </a:pPr>
            <a:endParaRPr lang="en-US" sz="261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54"/>
              </a:lnSpc>
            </a:pP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żadnej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wypożyczonych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książek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upłynął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termin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zwrotu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;</a:t>
            </a:r>
          </a:p>
          <a:p>
            <a:pPr algn="l">
              <a:lnSpc>
                <a:spcPts val="3654"/>
              </a:lnSpc>
            </a:pPr>
            <a:endParaRPr lang="en-US" sz="261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54"/>
              </a:lnSpc>
            </a:pP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żaden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egzemplarz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tego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wydania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został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zarezerwowany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przez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innego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654"/>
              </a:lnSpc>
            </a:pPr>
            <a:endParaRPr lang="en-US" sz="261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54"/>
              </a:lnSpc>
            </a:pP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UWAGA :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Każdą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książkę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można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prolongować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2x </a:t>
            </a:r>
          </a:p>
          <a:p>
            <a:pPr algn="l">
              <a:lnSpc>
                <a:spcPts val="3654"/>
              </a:lnSpc>
            </a:pP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(po 1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miesiącu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). Aby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maksymalnie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wykorzystać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czas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wypożyczenia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najlepiej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prolongować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tuż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przed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upływem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daty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zwrotu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</a:p>
          <a:p>
            <a:pPr algn="l">
              <a:lnSpc>
                <a:spcPts val="3654"/>
              </a:lnSpc>
            </a:pPr>
            <a:endParaRPr lang="en-US" sz="261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002728" y="-3429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124524"/>
            <a:ext cx="4743769" cy="6133776"/>
          </a:xfrm>
          <a:custGeom>
            <a:avLst/>
            <a:gdLst/>
            <a:ahLst/>
            <a:cxnLst/>
            <a:rect l="l" t="t" r="r" b="b"/>
            <a:pathLst>
              <a:path w="4743769" h="6133776">
                <a:moveTo>
                  <a:pt x="0" y="0"/>
                </a:moveTo>
                <a:lnTo>
                  <a:pt x="4743769" y="0"/>
                </a:lnTo>
                <a:lnTo>
                  <a:pt x="4743769" y="6133776"/>
                </a:lnTo>
                <a:lnTo>
                  <a:pt x="0" y="6133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94" r="-9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9777" y="469002"/>
            <a:ext cx="5336284" cy="24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027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5027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5027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5027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380"/>
              </a:lnSpc>
            </a:pPr>
            <a:r>
              <a:rPr lang="en-US" sz="3127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Prolongata</a:t>
            </a:r>
            <a:r>
              <a:rPr lang="en-US" sz="3127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 </a:t>
            </a:r>
            <a:r>
              <a:rPr lang="en-US" sz="3127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książek</a:t>
            </a:r>
            <a:endParaRPr lang="en-US" sz="3127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045922" y="-6405389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3FDD93-34CE-4A53-8B6F-C4EC06A91542}"/>
              </a:ext>
            </a:extLst>
          </p:cNvPr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26B62C0-A2E4-436D-BC4A-46D9E5F2E365}"/>
              </a:ext>
            </a:extLst>
          </p:cNvPr>
          <p:cNvSpPr/>
          <p:nvPr/>
        </p:nvSpPr>
        <p:spPr>
          <a:xfrm>
            <a:off x="-2971800" y="4953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148F143-C809-431D-8928-CA408AF0AB4F}"/>
              </a:ext>
            </a:extLst>
          </p:cNvPr>
          <p:cNvSpPr/>
          <p:nvPr/>
        </p:nvSpPr>
        <p:spPr>
          <a:xfrm>
            <a:off x="14249400" y="-4548723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6108F7E-BBD5-470D-A19A-FBF38C7BD0BA}"/>
              </a:ext>
            </a:extLst>
          </p:cNvPr>
          <p:cNvSpPr/>
          <p:nvPr/>
        </p:nvSpPr>
        <p:spPr>
          <a:xfrm>
            <a:off x="6111331" y="65913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4E844EB-A9EC-4540-8015-A59B846B0DFD}"/>
              </a:ext>
            </a:extLst>
          </p:cNvPr>
          <p:cNvSpPr txBox="1"/>
          <p:nvPr/>
        </p:nvSpPr>
        <p:spPr>
          <a:xfrm>
            <a:off x="1066800" y="725568"/>
            <a:ext cx="6934200" cy="2515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40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540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540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5400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380"/>
              </a:lnSpc>
            </a:pPr>
            <a:r>
              <a:rPr lang="pl-PL" sz="5400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Rezerwacja książek</a:t>
            </a:r>
            <a:endParaRPr lang="en-US" sz="5400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5DBCA90-4E33-492D-90B7-D9F5424F57BA}"/>
              </a:ext>
            </a:extLst>
          </p:cNvPr>
          <p:cNvSpPr txBox="1"/>
          <p:nvPr/>
        </p:nvSpPr>
        <p:spPr>
          <a:xfrm>
            <a:off x="9829800" y="1659040"/>
            <a:ext cx="8024049" cy="577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INTEGRO daje możliwość rezerwacji książek aktualnie wypożyczonych poprzez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zakłdkę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 „Konto Czytelnika”.</a:t>
            </a:r>
            <a:endParaRPr lang="pl-PL" sz="2800" b="1" dirty="0">
              <a:solidFill>
                <a:schemeClr val="bg1"/>
              </a:solidFill>
              <a:latin typeface="Now" panose="020B0604020202020204" charset="-18"/>
              <a:ea typeface="Arimo Bold" panose="020B0604020202020204" charset="0"/>
              <a:cs typeface="Arimo Bold" panose="020B0604020202020204" charset="0"/>
            </a:endParaRPr>
          </a:p>
          <a:p>
            <a:pPr algn="l">
              <a:lnSpc>
                <a:spcPts val="3654"/>
              </a:lnSpc>
            </a:pPr>
            <a:endParaRPr lang="pl-PL" sz="2800" b="1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 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W momencie zwrotu pozycji zarezerwowanej system wysyła automatycznie e-maila informującego o przejściu rezerwacji w zamówienie. </a:t>
            </a:r>
          </a:p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endParaRPr lang="pl-PL" sz="2800" b="1" dirty="0">
              <a:solidFill>
                <a:schemeClr val="bg1"/>
              </a:solidFill>
              <a:latin typeface="Now" panose="020B0604020202020204" charset="-18"/>
              <a:ea typeface="Arimo Bold" panose="020B0604020202020204" charset="0"/>
              <a:cs typeface="Arimo Bold" panose="020B0604020202020204" charset="0"/>
            </a:endParaRPr>
          </a:p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Można dokonać zmiany terminu ważności rezerwacji klikając w ikonę kalendarza.</a:t>
            </a:r>
            <a:endParaRPr lang="en-US" sz="2800" b="1" dirty="0">
              <a:solidFill>
                <a:schemeClr val="bg1"/>
              </a:solidFill>
              <a:latin typeface="Now" panose="020B0604020202020204" charset="-18"/>
              <a:ea typeface="Arimo Bold" panose="020B0604020202020204" charset="0"/>
              <a:cs typeface="Arimo Bold" panose="020B0604020202020204" charset="0"/>
              <a:sym typeface="Now Bold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0761F74-F1CD-4C14-B4EF-21EA6CCD12DA}"/>
              </a:ext>
            </a:extLst>
          </p:cNvPr>
          <p:cNvSpPr/>
          <p:nvPr/>
        </p:nvSpPr>
        <p:spPr>
          <a:xfrm>
            <a:off x="2299862" y="3336476"/>
            <a:ext cx="4743769" cy="6133776"/>
          </a:xfrm>
          <a:custGeom>
            <a:avLst/>
            <a:gdLst/>
            <a:ahLst/>
            <a:cxnLst/>
            <a:rect l="l" t="t" r="r" b="b"/>
            <a:pathLst>
              <a:path w="4743769" h="6133776">
                <a:moveTo>
                  <a:pt x="0" y="0"/>
                </a:moveTo>
                <a:lnTo>
                  <a:pt x="4743769" y="0"/>
                </a:lnTo>
                <a:lnTo>
                  <a:pt x="4743769" y="6133776"/>
                </a:lnTo>
                <a:lnTo>
                  <a:pt x="0" y="6133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4" r="-94"/>
            </a:stretch>
          </a:blipFill>
        </p:spPr>
      </p:sp>
    </p:spTree>
    <p:extLst>
      <p:ext uri="{BB962C8B-B14F-4D97-AF65-F5344CB8AC3E}">
        <p14:creationId xmlns:p14="http://schemas.microsoft.com/office/powerpoint/2010/main" val="385789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663629-6FCA-492D-9C8C-A997A08FF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1A4384C-93A5-4D1F-9E89-5E40016BD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5714" cy="102857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9476D02-B672-4259-914A-69B4B2712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5FFAEBE5-FF73-4D2F-A819-62D1B64A0976}"/>
              </a:ext>
            </a:extLst>
          </p:cNvPr>
          <p:cNvSpPr/>
          <p:nvPr/>
        </p:nvSpPr>
        <p:spPr>
          <a:xfrm>
            <a:off x="609600" y="7810500"/>
            <a:ext cx="304800" cy="304800"/>
          </a:xfrm>
          <a:prstGeom prst="ellipse">
            <a:avLst/>
          </a:prstGeom>
          <a:solidFill>
            <a:srgbClr val="4A64B8"/>
          </a:solidFill>
          <a:ln>
            <a:solidFill>
              <a:srgbClr val="4A64B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46C8B3A-333C-4F45-ABD2-2500F688F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-643"/>
            <a:ext cx="18285714" cy="1028571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E57CC78-E386-42C1-80F3-97682A06B12B}"/>
              </a:ext>
            </a:extLst>
          </p:cNvPr>
          <p:cNvSpPr txBox="1"/>
          <p:nvPr/>
        </p:nvSpPr>
        <p:spPr>
          <a:xfrm>
            <a:off x="5105400" y="92583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Arial Black" panose="020B0A04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Instrukcja korzystania z książkomatu</a:t>
            </a:r>
            <a:endParaRPr lang="pl-PL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2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BBF8E6-DFE8-4782-A843-C7DB7D4CB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34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386768-FF3E-44B6-80E6-AA2872A87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C83A1DF-9306-4787-A9FD-76FCE0719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7788928-6FAA-4F32-A72F-BEE827FE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0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8F73FFCE-85E9-46EF-A3F6-935F3CBD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34881"/>
            <a:ext cx="4761389" cy="950448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400001">
            <a:off x="9528028" y="2141877"/>
            <a:ext cx="12006491" cy="6003245"/>
          </a:xfrm>
          <a:custGeom>
            <a:avLst/>
            <a:gdLst/>
            <a:ahLst/>
            <a:cxnLst/>
            <a:rect l="l" t="t" r="r" b="b"/>
            <a:pathLst>
              <a:path w="12006491" h="6003245">
                <a:moveTo>
                  <a:pt x="0" y="0"/>
                </a:moveTo>
                <a:lnTo>
                  <a:pt x="12006491" y="0"/>
                </a:lnTo>
                <a:lnTo>
                  <a:pt x="12006491" y="6003245"/>
                </a:lnTo>
                <a:lnTo>
                  <a:pt x="0" y="60032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36" b="-436"/>
            </a:stretch>
          </a:blipFill>
        </p:spPr>
      </p:sp>
      <p:sp>
        <p:nvSpPr>
          <p:cNvPr id="3" name="Freeform 3"/>
          <p:cNvSpPr/>
          <p:nvPr/>
        </p:nvSpPr>
        <p:spPr>
          <a:xfrm rot="5400001">
            <a:off x="11407698" y="2768434"/>
            <a:ext cx="9500264" cy="4750132"/>
          </a:xfrm>
          <a:custGeom>
            <a:avLst/>
            <a:gdLst/>
            <a:ahLst/>
            <a:cxnLst/>
            <a:rect l="l" t="t" r="r" b="b"/>
            <a:pathLst>
              <a:path w="9500264" h="4750132">
                <a:moveTo>
                  <a:pt x="0" y="0"/>
                </a:moveTo>
                <a:lnTo>
                  <a:pt x="9500264" y="0"/>
                </a:lnTo>
                <a:lnTo>
                  <a:pt x="9500264" y="4750131"/>
                </a:lnTo>
                <a:lnTo>
                  <a:pt x="0" y="4750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00" b="-4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2938" y="1500801"/>
            <a:ext cx="10553424" cy="8644334"/>
          </a:xfrm>
          <a:custGeom>
            <a:avLst/>
            <a:gdLst/>
            <a:ahLst/>
            <a:cxnLst/>
            <a:rect l="l" t="t" r="r" b="b"/>
            <a:pathLst>
              <a:path w="10553424" h="8644334">
                <a:moveTo>
                  <a:pt x="0" y="0"/>
                </a:moveTo>
                <a:lnTo>
                  <a:pt x="10553424" y="0"/>
                </a:lnTo>
                <a:lnTo>
                  <a:pt x="10553424" y="8644334"/>
                </a:lnTo>
                <a:lnTo>
                  <a:pt x="0" y="864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210" y="1976120"/>
            <a:ext cx="5231176" cy="5331746"/>
          </a:xfrm>
          <a:custGeom>
            <a:avLst/>
            <a:gdLst/>
            <a:ahLst/>
            <a:cxnLst/>
            <a:rect l="l" t="t" r="r" b="b"/>
            <a:pathLst>
              <a:path w="5231176" h="5331746">
                <a:moveTo>
                  <a:pt x="0" y="0"/>
                </a:moveTo>
                <a:lnTo>
                  <a:pt x="5231176" y="0"/>
                </a:lnTo>
                <a:lnTo>
                  <a:pt x="5231176" y="5331746"/>
                </a:lnTo>
                <a:lnTo>
                  <a:pt x="0" y="5331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78248" y="-24132"/>
            <a:ext cx="13931504" cy="1604800"/>
          </a:xfrm>
          <a:custGeom>
            <a:avLst/>
            <a:gdLst/>
            <a:ahLst/>
            <a:cxnLst/>
            <a:rect l="l" t="t" r="r" b="b"/>
            <a:pathLst>
              <a:path w="13931504" h="1604800">
                <a:moveTo>
                  <a:pt x="0" y="0"/>
                </a:moveTo>
                <a:lnTo>
                  <a:pt x="13931504" y="0"/>
                </a:lnTo>
                <a:lnTo>
                  <a:pt x="13931504" y="1604800"/>
                </a:lnTo>
                <a:lnTo>
                  <a:pt x="0" y="160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69702" y="227405"/>
            <a:ext cx="7917754" cy="100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Wypożyczalnia Międzybiblioteczna</a:t>
            </a:r>
          </a:p>
          <a:p>
            <a:pPr algn="ctr">
              <a:lnSpc>
                <a:spcPts val="2940"/>
              </a:lnSpc>
            </a:pPr>
            <a:endParaRPr lang="en-US" sz="3399" b="1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b="68"/>
          <a:stretch>
            <a:fillRect/>
          </a:stretch>
        </p:blipFill>
        <p:spPr>
          <a:xfrm>
            <a:off x="2500045" y="2790185"/>
            <a:ext cx="3043506" cy="33816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807406" y="2298400"/>
            <a:ext cx="9444489" cy="693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Czytelnik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może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złożyć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zamówienie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sprowadzenie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innej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jeśli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interesującej</a:t>
            </a:r>
            <a:endParaRPr lang="en-US" sz="2600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go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publikacji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NIE MA W ZBIORACH BIBLIOTEKI UNIWERSYTECKIEJ, A TAKŻE W INNYCH BIBLIOTEKACH NA TERENIE RADOMIA. </a:t>
            </a:r>
          </a:p>
          <a:p>
            <a:pPr algn="l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pośredniczy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wypożyczaniu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których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sprowadzenie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wymaga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dodatkowych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opłat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algn="l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Sprowadzone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materiały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udostępniane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są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wyłącznie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uzasadnionych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przypadkach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może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odmówić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sprowadzenia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bibliotecznych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</a:p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np.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gdy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czytelnik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niewłaściwie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obchodzi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wypożyczonymi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materiałami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lub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po ich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sprowadzeniu</a:t>
            </a:r>
            <a:endParaRPr lang="en-US" sz="2600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zainteresowany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korzystaniem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nich</a:t>
            </a:r>
            <a:r>
              <a:rPr lang="en-US" sz="26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427" y="-3161198"/>
            <a:ext cx="10312894" cy="10312894"/>
          </a:xfrm>
          <a:custGeom>
            <a:avLst/>
            <a:gdLst/>
            <a:ahLst/>
            <a:cxnLst/>
            <a:rect l="l" t="t" r="r" b="b"/>
            <a:pathLst>
              <a:path w="10312894" h="10312894">
                <a:moveTo>
                  <a:pt x="0" y="0"/>
                </a:moveTo>
                <a:lnTo>
                  <a:pt x="10312894" y="0"/>
                </a:lnTo>
                <a:lnTo>
                  <a:pt x="10312894" y="10312894"/>
                </a:lnTo>
                <a:lnTo>
                  <a:pt x="0" y="10312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04454" y="51435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99857" y="1596402"/>
            <a:ext cx="8135926" cy="7401681"/>
          </a:xfrm>
          <a:custGeom>
            <a:avLst/>
            <a:gdLst/>
            <a:ahLst/>
            <a:cxnLst/>
            <a:rect l="l" t="t" r="r" b="b"/>
            <a:pathLst>
              <a:path w="8135926" h="7401681">
                <a:moveTo>
                  <a:pt x="0" y="0"/>
                </a:moveTo>
                <a:lnTo>
                  <a:pt x="8135926" y="0"/>
                </a:lnTo>
                <a:lnTo>
                  <a:pt x="8135926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45054" y="5037020"/>
            <a:ext cx="4450943" cy="396105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-2897382" y="5687112"/>
            <a:ext cx="8577883" cy="8577883"/>
          </a:xfrm>
          <a:custGeom>
            <a:avLst/>
            <a:gdLst/>
            <a:ahLst/>
            <a:cxnLst/>
            <a:rect l="l" t="t" r="r" b="b"/>
            <a:pathLst>
              <a:path w="8577883" h="8577883">
                <a:moveTo>
                  <a:pt x="0" y="0"/>
                </a:moveTo>
                <a:lnTo>
                  <a:pt x="8577883" y="0"/>
                </a:lnTo>
                <a:lnTo>
                  <a:pt x="8577883" y="8577883"/>
                </a:lnTo>
                <a:lnTo>
                  <a:pt x="0" y="85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36555" y="7146714"/>
            <a:ext cx="5056230" cy="5056230"/>
          </a:xfrm>
          <a:custGeom>
            <a:avLst/>
            <a:gdLst/>
            <a:ahLst/>
            <a:cxnLst/>
            <a:rect l="l" t="t" r="r" b="b"/>
            <a:pathLst>
              <a:path w="5056230" h="5056230">
                <a:moveTo>
                  <a:pt x="0" y="0"/>
                </a:moveTo>
                <a:lnTo>
                  <a:pt x="5056230" y="0"/>
                </a:lnTo>
                <a:lnTo>
                  <a:pt x="5056230" y="5056230"/>
                </a:lnTo>
                <a:lnTo>
                  <a:pt x="0" y="50562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67427" y="812006"/>
            <a:ext cx="5150064" cy="119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Cel wykładu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7427" y="2135581"/>
            <a:ext cx="5150064" cy="255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Poznanie zasad korzystania z biblioteki i kryteriów rozmieszczenia zbiorów, które są określone </a:t>
            </a:r>
          </a:p>
          <a:p>
            <a:pPr algn="ctr">
              <a:lnSpc>
                <a:spcPts val="4058"/>
              </a:lnSpc>
            </a:pPr>
            <a:endParaRPr lang="en-US" sz="2899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46903" y="1899999"/>
            <a:ext cx="7066837" cy="142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44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Ze zbiorów bibliotecznych</a:t>
            </a:r>
          </a:p>
          <a:p>
            <a:pPr algn="ctr">
              <a:lnSpc>
                <a:spcPts val="3841"/>
              </a:lnSpc>
            </a:pPr>
            <a:r>
              <a:rPr lang="en-US" sz="2744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można korzystać: </a:t>
            </a:r>
          </a:p>
          <a:p>
            <a:pPr algn="l">
              <a:lnSpc>
                <a:spcPts val="3421"/>
              </a:lnSpc>
            </a:pPr>
            <a:endParaRPr lang="en-US" sz="2744" b="1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70663" y="3620187"/>
            <a:ext cx="641931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518" lvl="2" indent="-182839" algn="l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przez wypożyczenie na zewnątrz,</a:t>
            </a:r>
          </a:p>
          <a:p>
            <a:pPr marL="548518" lvl="2" indent="-182839" algn="l">
              <a:lnSpc>
                <a:spcPts val="3359"/>
              </a:lnSpc>
            </a:pPr>
            <a:endParaRPr lang="en-US" sz="239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48518" lvl="2" indent="-182839" algn="l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 miejscu w czytelniach. </a:t>
            </a:r>
          </a:p>
          <a:p>
            <a:pPr marL="548518" lvl="2" indent="-182839" algn="l">
              <a:lnSpc>
                <a:spcPts val="3359"/>
              </a:lnSpc>
            </a:pPr>
            <a:endParaRPr lang="en-US" sz="239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48518" lvl="2" indent="-182839" algn="l">
              <a:lnSpc>
                <a:spcPts val="2940"/>
              </a:lnSpc>
            </a:pPr>
            <a:endParaRPr lang="en-US" sz="239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048542" y="-1337637"/>
            <a:ext cx="3653196" cy="3653196"/>
          </a:xfrm>
          <a:custGeom>
            <a:avLst/>
            <a:gdLst/>
            <a:ahLst/>
            <a:cxnLst/>
            <a:rect l="l" t="t" r="r" b="b"/>
            <a:pathLst>
              <a:path w="3653196" h="3653196">
                <a:moveTo>
                  <a:pt x="0" y="0"/>
                </a:moveTo>
                <a:lnTo>
                  <a:pt x="3653196" y="0"/>
                </a:lnTo>
                <a:lnTo>
                  <a:pt x="3653196" y="3653196"/>
                </a:lnTo>
                <a:lnTo>
                  <a:pt x="0" y="3653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2831" y="4692058"/>
            <a:ext cx="7459256" cy="88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7"/>
              </a:lnSpc>
            </a:pPr>
            <a:r>
              <a:rPr lang="en-US" sz="2505" b="1" u="sng" spc="269" dirty="0">
                <a:solidFill>
                  <a:schemeClr val="tx2">
                    <a:lumMod val="50000"/>
                  </a:schemeClr>
                </a:solidFill>
                <a:latin typeface="Now Medium"/>
                <a:ea typeface="Now Medium"/>
                <a:cs typeface="Now Medium"/>
                <a:sym typeface="Now Medium"/>
                <a:hlinkClick r:id="rId17" tooltip="https://biblioteka.uniwersytetradom.pl/wp-content/uploads/sites/35/2022/10/R-69-2023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 REGULAMINIE BIBLIOTEKI UNIWERSYTE</a:t>
            </a:r>
            <a:r>
              <a:rPr lang="pl-PL" sz="2505" b="1" u="sng" spc="269" dirty="0">
                <a:solidFill>
                  <a:schemeClr val="tx2">
                    <a:lumMod val="50000"/>
                  </a:schemeClr>
                </a:solidFill>
                <a:latin typeface="Now Medium"/>
                <a:ea typeface="Now Medium"/>
                <a:cs typeface="Now Medium"/>
                <a:sym typeface="Now Medium"/>
                <a:hlinkClick r:id="rId17" tooltip="https://biblioteka.uniwersytetradom.pl/wp-content/uploads/sites/35/2022/10/R-69-2023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CKIEJ</a:t>
            </a:r>
            <a:endParaRPr lang="en-US" sz="2505" b="1" u="sng" spc="269" dirty="0">
              <a:solidFill>
                <a:schemeClr val="tx2">
                  <a:lumMod val="50000"/>
                </a:schemeClr>
              </a:solidFill>
              <a:latin typeface="Now Medium"/>
              <a:ea typeface="Now Medium"/>
              <a:cs typeface="Now Medium"/>
              <a:sym typeface="Now Medium"/>
              <a:hlinkClick r:id="rId17" tooltip="https://biblioteka.uniwersytetradom.pl/wp-content/uploads/sites/35/2022/10/R-69-2023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56743" y="3389889"/>
            <a:ext cx="8791180" cy="8791180"/>
          </a:xfrm>
          <a:custGeom>
            <a:avLst/>
            <a:gdLst/>
            <a:ahLst/>
            <a:cxnLst/>
            <a:rect l="l" t="t" r="r" b="b"/>
            <a:pathLst>
              <a:path w="8791180" h="8791180">
                <a:moveTo>
                  <a:pt x="0" y="0"/>
                </a:moveTo>
                <a:lnTo>
                  <a:pt x="8791180" y="0"/>
                </a:lnTo>
                <a:lnTo>
                  <a:pt x="8791180" y="8791180"/>
                </a:lnTo>
                <a:lnTo>
                  <a:pt x="0" y="8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3206687" cy="4492721"/>
          </a:xfrm>
          <a:custGeom>
            <a:avLst/>
            <a:gdLst/>
            <a:ahLst/>
            <a:cxnLst/>
            <a:rect l="l" t="t" r="r" b="b"/>
            <a:pathLst>
              <a:path w="13206687" h="5510777">
                <a:moveTo>
                  <a:pt x="0" y="0"/>
                </a:moveTo>
                <a:lnTo>
                  <a:pt x="13206687" y="0"/>
                </a:lnTo>
                <a:lnTo>
                  <a:pt x="13206687" y="5510777"/>
                </a:lnTo>
                <a:lnTo>
                  <a:pt x="0" y="5510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252068" y="518430"/>
            <a:ext cx="9719780" cy="174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400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Międzybiblioteczna</a:t>
            </a:r>
          </a:p>
        </p:txBody>
      </p:sp>
      <p:sp>
        <p:nvSpPr>
          <p:cNvPr id="5" name="Freeform 5"/>
          <p:cNvSpPr/>
          <p:nvPr/>
        </p:nvSpPr>
        <p:spPr>
          <a:xfrm>
            <a:off x="-148023" y="-5607086"/>
            <a:ext cx="10121255" cy="10121255"/>
          </a:xfrm>
          <a:custGeom>
            <a:avLst/>
            <a:gdLst/>
            <a:ahLst/>
            <a:cxnLst/>
            <a:rect l="l" t="t" r="r" b="b"/>
            <a:pathLst>
              <a:path w="10121255" h="10121255">
                <a:moveTo>
                  <a:pt x="0" y="0"/>
                </a:moveTo>
                <a:lnTo>
                  <a:pt x="10121255" y="0"/>
                </a:lnTo>
                <a:lnTo>
                  <a:pt x="10121255" y="10121255"/>
                </a:lnTo>
                <a:lnTo>
                  <a:pt x="0" y="10121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0148" y="2707565"/>
            <a:ext cx="15487704" cy="7230206"/>
          </a:xfrm>
          <a:custGeom>
            <a:avLst/>
            <a:gdLst/>
            <a:ahLst/>
            <a:cxnLst/>
            <a:rect l="l" t="t" r="r" b="b"/>
            <a:pathLst>
              <a:path w="15487704" h="7230206">
                <a:moveTo>
                  <a:pt x="0" y="0"/>
                </a:moveTo>
                <a:lnTo>
                  <a:pt x="15487704" y="0"/>
                </a:lnTo>
                <a:lnTo>
                  <a:pt x="15487704" y="7230206"/>
                </a:lnTo>
                <a:lnTo>
                  <a:pt x="0" y="723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83449" y="2914136"/>
            <a:ext cx="14921102" cy="859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25"/>
              </a:lnSpc>
            </a:pP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Kontakt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: </a:t>
            </a:r>
          </a:p>
          <a:p>
            <a:pPr algn="ctr">
              <a:lnSpc>
                <a:spcPts val="4525"/>
              </a:lnSpc>
            </a:pPr>
            <a:endParaRPr lang="pl-PL" sz="4000" b="1" dirty="0">
              <a:solidFill>
                <a:schemeClr val="tx2">
                  <a:lumMod val="75000"/>
                </a:schemeClr>
              </a:solidFill>
              <a:latin typeface="+mj-lt"/>
              <a:ea typeface="Now"/>
              <a:cs typeface="Now"/>
              <a:sym typeface="Now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4525"/>
              </a:lnSpc>
            </a:pPr>
            <a:endParaRPr lang="pl-PL" sz="4000" b="1" dirty="0">
              <a:solidFill>
                <a:schemeClr val="tx2">
                  <a:lumMod val="75000"/>
                </a:schemeClr>
              </a:solidFill>
              <a:latin typeface="+mj-lt"/>
              <a:ea typeface="Now"/>
              <a:cs typeface="Now"/>
              <a:sym typeface="Now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4525"/>
              </a:lnSpc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Wypożyczalnia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Międzybiblioteczna</a:t>
            </a:r>
            <a:endParaRPr lang="pl-PL" sz="4000" b="1" dirty="0">
              <a:solidFill>
                <a:schemeClr val="tx2">
                  <a:lumMod val="75000"/>
                </a:schemeClr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ctr">
              <a:lnSpc>
                <a:spcPts val="4525"/>
              </a:lnSpc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3231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tel. (48) 361-79-08,</a:t>
            </a:r>
          </a:p>
          <a:p>
            <a:pPr algn="ctr">
              <a:lnSpc>
                <a:spcPts val="4686"/>
              </a:lnSpc>
            </a:pPr>
            <a:r>
              <a:rPr lang="en-US" sz="3347" b="1" u="sng" dirty="0" err="1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wmb@urad</a:t>
            </a:r>
            <a:r>
              <a:rPr lang="en-US" sz="3347" b="1" u="sng" dirty="0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3347" b="1" u="sng" dirty="0" err="1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pl-PL" sz="3347" b="1" u="sng" dirty="0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3347" b="1" u="sng" dirty="0">
                <a:solidFill>
                  <a:schemeClr val="tx2">
                    <a:lumMod val="75000"/>
                  </a:schemeClr>
                </a:solidFill>
                <a:latin typeface="Now" panose="020B0604020202020204" charset="-18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</a:t>
            </a:r>
          </a:p>
          <a:p>
            <a:pPr algn="l">
              <a:lnSpc>
                <a:spcPts val="4525"/>
              </a:lnSpc>
            </a:pPr>
            <a:endParaRPr lang="pl-PL" sz="2000" dirty="0">
              <a:solidFill>
                <a:srgbClr val="162942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pl-PL" sz="2000" dirty="0">
              <a:solidFill>
                <a:srgbClr val="162942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ctr">
              <a:lnSpc>
                <a:spcPts val="4525"/>
              </a:lnSpc>
            </a:pP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(Dane </a:t>
            </a:r>
            <a:r>
              <a:rPr lang="en-US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potrzebne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do </a:t>
            </a:r>
            <a:r>
              <a:rPr lang="en-US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zamówienia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znajdują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się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na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stronie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www </a:t>
            </a:r>
            <a:r>
              <a:rPr lang="pl-PL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BU </a:t>
            </a:r>
            <a:r>
              <a:rPr lang="pl-PL" sz="2000" dirty="0" err="1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URad</a:t>
            </a:r>
            <a:r>
              <a:rPr lang="pl-PL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 w zakładce </a:t>
            </a:r>
            <a:r>
              <a:rPr lang="pl-PL" sz="2000" i="1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Wypożyczalnia Międzybiblioteczna</a:t>
            </a:r>
            <a:r>
              <a:rPr lang="en-US" sz="2000" dirty="0">
                <a:solidFill>
                  <a:srgbClr val="162942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) </a:t>
            </a:r>
            <a:endParaRPr lang="pl-PL" sz="2000" dirty="0">
              <a:solidFill>
                <a:srgbClr val="162942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201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201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384160" y="-6424852"/>
            <a:ext cx="8791180" cy="8791180"/>
          </a:xfrm>
          <a:custGeom>
            <a:avLst/>
            <a:gdLst/>
            <a:ahLst/>
            <a:cxnLst/>
            <a:rect l="l" t="t" r="r" b="b"/>
            <a:pathLst>
              <a:path w="8791180" h="8791180">
                <a:moveTo>
                  <a:pt x="0" y="0"/>
                </a:moveTo>
                <a:lnTo>
                  <a:pt x="8791180" y="0"/>
                </a:lnTo>
                <a:lnTo>
                  <a:pt x="8791180" y="8791180"/>
                </a:lnTo>
                <a:lnTo>
                  <a:pt x="0" y="8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05792" y="7498840"/>
            <a:ext cx="8791180" cy="8791180"/>
          </a:xfrm>
          <a:custGeom>
            <a:avLst/>
            <a:gdLst/>
            <a:ahLst/>
            <a:cxnLst/>
            <a:rect l="l" t="t" r="r" b="b"/>
            <a:pathLst>
              <a:path w="8791180" h="8791180">
                <a:moveTo>
                  <a:pt x="0" y="0"/>
                </a:moveTo>
                <a:lnTo>
                  <a:pt x="8791180" y="0"/>
                </a:lnTo>
                <a:lnTo>
                  <a:pt x="8791180" y="8791180"/>
                </a:lnTo>
                <a:lnTo>
                  <a:pt x="0" y="8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6282" y="18121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559511"/>
            <a:ext cx="18288000" cy="7049959"/>
          </a:xfrm>
          <a:custGeom>
            <a:avLst/>
            <a:gdLst/>
            <a:ahLst/>
            <a:cxnLst/>
            <a:rect l="l" t="t" r="r" b="b"/>
            <a:pathLst>
              <a:path w="18288000" h="7049959">
                <a:moveTo>
                  <a:pt x="0" y="0"/>
                </a:moveTo>
                <a:lnTo>
                  <a:pt x="18288000" y="0"/>
                </a:lnTo>
                <a:lnTo>
                  <a:pt x="18288000" y="7049959"/>
                </a:lnTo>
                <a:lnTo>
                  <a:pt x="0" y="704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3655"/>
            <a:ext cx="9311724" cy="2190371"/>
          </a:xfrm>
          <a:custGeom>
            <a:avLst/>
            <a:gdLst/>
            <a:ahLst/>
            <a:cxnLst/>
            <a:rect l="l" t="t" r="r" b="b"/>
            <a:pathLst>
              <a:path w="9311724" h="2190371">
                <a:moveTo>
                  <a:pt x="0" y="0"/>
                </a:moveTo>
                <a:lnTo>
                  <a:pt x="9311724" y="0"/>
                </a:lnTo>
                <a:lnTo>
                  <a:pt x="9311724" y="2190371"/>
                </a:lnTo>
                <a:lnTo>
                  <a:pt x="0" y="219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r="175"/>
          <a:stretch>
            <a:fillRect/>
          </a:stretch>
        </p:blipFill>
        <p:spPr>
          <a:xfrm>
            <a:off x="13792200" y="157558"/>
            <a:ext cx="3253070" cy="35168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319443" y="941707"/>
            <a:ext cx="14008010" cy="97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b="1" i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Academica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7611" y="3832704"/>
            <a:ext cx="17983129" cy="7042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Cyfrowa Wypożyczalnia Międzybiblioteczna Publikacji Naukowych </a:t>
            </a:r>
            <a:r>
              <a:rPr lang="pl-PL" sz="3600" b="1" i="0" u="none" strike="noStrike" dirty="0" err="1">
                <a:solidFill>
                  <a:schemeClr val="bg1"/>
                </a:solidFill>
                <a:effectLst/>
                <a:latin typeface="Now" panose="020B0604020202020204" charset="-18"/>
              </a:rPr>
              <a:t>Academica</a:t>
            </a:r>
            <a:r>
              <a:rPr lang="pl-PL" sz="3600" b="1" dirty="0">
                <a:solidFill>
                  <a:schemeClr val="bg1"/>
                </a:solidFill>
                <a:latin typeface="Now" panose="020B0604020202020204" charset="-18"/>
              </a:rPr>
              <a:t> 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udostępnia zasoby cyfrowe Biblioteki Narodowej, zapewniając szybki dostęp do </a:t>
            </a:r>
            <a:r>
              <a:rPr lang="pl-PL" sz="3600" i="0" u="none" strike="noStrike" dirty="0" err="1">
                <a:solidFill>
                  <a:schemeClr val="bg1"/>
                </a:solidFill>
                <a:effectLst/>
                <a:latin typeface="Now" panose="020B0604020202020204" charset="-18"/>
              </a:rPr>
              <a:t>pełnotekstowych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 publikacji - monografii, podręczników, skryptów, artykułów oraz kompletnych roczników czasopism z różnych dziedzin wiedzy.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pl-PL" sz="3600" i="0" u="none" strike="noStrike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Rejestracja użytkowników odbywa się na terminalu w </a:t>
            </a: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Czytelni Książek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i Czasopism 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przy pomocy dyżurującego bibliotekarza.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Szczegółowe informacje znajdują się w </a:t>
            </a:r>
            <a:r>
              <a:rPr lang="pl-PL" sz="3600" b="1" i="0" u="sng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Now" panose="020B0604020202020204" charset="-18"/>
              </a:rPr>
              <a:t>zakładce </a:t>
            </a:r>
            <a:r>
              <a:rPr lang="pl-PL" sz="3600" b="1" i="0" u="sng" strike="noStrike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Now" panose="020B0604020202020204" charset="-18"/>
              </a:rPr>
              <a:t>Akademica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 Zachęcamy do korzystania z bezpłatnego dostępu do zasobów elektronicznych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systemu </a:t>
            </a: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ACADEMICA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</a:rPr>
              <a:t>.</a:t>
            </a:r>
            <a:endParaRPr lang="pl-PL" sz="360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br>
              <a:rPr lang="pl-PL" sz="3200" dirty="0"/>
            </a:br>
            <a:endParaRPr lang="en-US" sz="2964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729787" y="33551"/>
            <a:ext cx="5475782" cy="5475782"/>
          </a:xfrm>
          <a:custGeom>
            <a:avLst/>
            <a:gdLst/>
            <a:ahLst/>
            <a:cxnLst/>
            <a:rect l="l" t="t" r="r" b="b"/>
            <a:pathLst>
              <a:path w="5475782" h="5475782">
                <a:moveTo>
                  <a:pt x="0" y="0"/>
                </a:moveTo>
                <a:lnTo>
                  <a:pt x="5475782" y="0"/>
                </a:lnTo>
                <a:lnTo>
                  <a:pt x="5475782" y="5475782"/>
                </a:lnTo>
                <a:lnTo>
                  <a:pt x="0" y="5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79037" y="-2737891"/>
            <a:ext cx="5475782" cy="5475782"/>
          </a:xfrm>
          <a:custGeom>
            <a:avLst/>
            <a:gdLst/>
            <a:ahLst/>
            <a:cxnLst/>
            <a:rect l="l" t="t" r="r" b="b"/>
            <a:pathLst>
              <a:path w="5475782" h="5475782">
                <a:moveTo>
                  <a:pt x="0" y="0"/>
                </a:moveTo>
                <a:lnTo>
                  <a:pt x="5475782" y="0"/>
                </a:lnTo>
                <a:lnTo>
                  <a:pt x="5475782" y="5475782"/>
                </a:lnTo>
                <a:lnTo>
                  <a:pt x="0" y="5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4231882" y="-628650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60965" y="114353"/>
            <a:ext cx="9486010" cy="9986878"/>
          </a:xfrm>
          <a:custGeom>
            <a:avLst/>
            <a:gdLst/>
            <a:ahLst/>
            <a:cxnLst/>
            <a:rect l="l" t="t" r="r" b="b"/>
            <a:pathLst>
              <a:path w="9486010" h="10562779">
                <a:moveTo>
                  <a:pt x="0" y="0"/>
                </a:moveTo>
                <a:lnTo>
                  <a:pt x="9486010" y="0"/>
                </a:lnTo>
                <a:lnTo>
                  <a:pt x="9486010" y="10562779"/>
                </a:lnTo>
                <a:lnTo>
                  <a:pt x="0" y="10562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4"/>
          <p:cNvSpPr txBox="1"/>
          <p:nvPr/>
        </p:nvSpPr>
        <p:spPr>
          <a:xfrm>
            <a:off x="9385403" y="1657381"/>
            <a:ext cx="7540710" cy="652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84"/>
              </a:lnSpc>
            </a:pP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Korzystając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należy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:</a:t>
            </a:r>
            <a:endParaRPr lang="pl-PL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84"/>
              </a:lnSpc>
            </a:pPr>
            <a:endParaRPr lang="pl-PL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342900" indent="-342900" algn="l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potwierdzić swoją obecność w zeszycie   odwiedzin wpisując: imię i nazwisko, wydział oraz rodzaj studiów.</a:t>
            </a:r>
          </a:p>
          <a:p>
            <a:pPr algn="l">
              <a:lnSpc>
                <a:spcPts val="3384"/>
              </a:lnSpc>
            </a:pP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11293" lvl="2" indent="-342900" algn="l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zgłosić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bibliotekarzowi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fakt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wnoszenia</a:t>
            </a: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wypożyczonych materiałów bibliotecznych,</a:t>
            </a: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552589" lvl="2" indent="-184196" algn="l"/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11293" lvl="2" indent="-342900" algn="l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zytelniach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stosuje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wolny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dostęp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półek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</a:t>
            </a:r>
          </a:p>
          <a:p>
            <a:pPr marL="552589" lvl="2" indent="-184196" algn="l"/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11293" lvl="2" indent="-342900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bibliotecznych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wolno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wynosić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zytelni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marL="552589" lvl="2" indent="-184196" algn="l">
              <a:lnSpc>
                <a:spcPts val="3384"/>
              </a:lnSpc>
            </a:pP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60037" y="314842"/>
            <a:ext cx="7216571" cy="106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97"/>
              </a:lnSpc>
            </a:pPr>
            <a:r>
              <a:rPr lang="en-US" sz="563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Czytelnie</a:t>
            </a:r>
            <a:endParaRPr lang="en-US" sz="563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334465" y="216229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97381" y="314842"/>
            <a:ext cx="2690228" cy="21007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85403" y="8210651"/>
            <a:ext cx="8673997" cy="2390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1109" lvl="2" indent="-257036" algn="l">
              <a:lnSpc>
                <a:spcPts val="4722"/>
              </a:lnSpc>
              <a:buFont typeface="Arial"/>
              <a:buChar char="⚬"/>
            </a:pPr>
            <a:r>
              <a:rPr lang="pl-PL" sz="3373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Czytelnia </a:t>
            </a:r>
            <a:r>
              <a:rPr lang="en-US" sz="3373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r>
              <a:rPr lang="en-US" sz="3373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373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i</a:t>
            </a:r>
            <a:r>
              <a:rPr lang="en-US" sz="3373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373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Czasopism</a:t>
            </a:r>
            <a:endParaRPr lang="en-US" sz="3373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771109" lvl="2" indent="-257036" algn="l">
              <a:lnSpc>
                <a:spcPts val="4722"/>
              </a:lnSpc>
              <a:buFont typeface="Arial"/>
              <a:buChar char="⚬"/>
            </a:pPr>
            <a:r>
              <a:rPr lang="pl-PL" sz="3373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Czytelnia </a:t>
            </a:r>
            <a:r>
              <a:rPr lang="en-US" sz="3373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Zbiorów</a:t>
            </a:r>
            <a:r>
              <a:rPr lang="pl-PL" sz="3373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373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Specjalnych</a:t>
            </a:r>
            <a:endParaRPr lang="en-US" sz="3373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4722"/>
              </a:lnSpc>
            </a:pPr>
            <a:endParaRPr lang="en-US" sz="3373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771109" lvl="2" indent="-257036" algn="ctr">
              <a:lnSpc>
                <a:spcPts val="4722"/>
              </a:lnSpc>
            </a:pPr>
            <a:endParaRPr lang="en-US" sz="3373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E7B23DB-CA7E-4280-99AA-392F595622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1" y="502242"/>
            <a:ext cx="7722773" cy="4344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69282FC-EB90-46DA-A635-F8DB541E13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1" y="5143500"/>
            <a:ext cx="7722773" cy="4570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10849" y="3736477"/>
            <a:ext cx="8430848" cy="4215424"/>
          </a:xfrm>
          <a:custGeom>
            <a:avLst/>
            <a:gdLst/>
            <a:ahLst/>
            <a:cxnLst/>
            <a:rect l="l" t="t" r="r" b="b"/>
            <a:pathLst>
              <a:path w="8430848" h="4215424">
                <a:moveTo>
                  <a:pt x="0" y="0"/>
                </a:moveTo>
                <a:lnTo>
                  <a:pt x="8430848" y="0"/>
                </a:lnTo>
                <a:lnTo>
                  <a:pt x="8430848" y="4215424"/>
                </a:lnTo>
                <a:lnTo>
                  <a:pt x="0" y="4215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1" b="-45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5530736" y="4176439"/>
            <a:ext cx="6670998" cy="3335499"/>
          </a:xfrm>
          <a:custGeom>
            <a:avLst/>
            <a:gdLst/>
            <a:ahLst/>
            <a:cxnLst/>
            <a:rect l="l" t="t" r="r" b="b"/>
            <a:pathLst>
              <a:path w="6670998" h="3335499">
                <a:moveTo>
                  <a:pt x="0" y="0"/>
                </a:moveTo>
                <a:lnTo>
                  <a:pt x="6670999" y="0"/>
                </a:lnTo>
                <a:lnTo>
                  <a:pt x="6670999" y="3335500"/>
                </a:lnTo>
                <a:lnTo>
                  <a:pt x="0" y="3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99" b="-4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5876" y="318201"/>
            <a:ext cx="11143284" cy="9507950"/>
          </a:xfrm>
          <a:custGeom>
            <a:avLst/>
            <a:gdLst/>
            <a:ahLst/>
            <a:cxnLst/>
            <a:rect l="l" t="t" r="r" b="b"/>
            <a:pathLst>
              <a:path w="11143284" h="9507950">
                <a:moveTo>
                  <a:pt x="0" y="0"/>
                </a:moveTo>
                <a:lnTo>
                  <a:pt x="11143284" y="0"/>
                </a:lnTo>
                <a:lnTo>
                  <a:pt x="11143284" y="9507950"/>
                </a:lnTo>
                <a:lnTo>
                  <a:pt x="0" y="950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8841" y="318201"/>
            <a:ext cx="5939007" cy="9224818"/>
          </a:xfrm>
          <a:custGeom>
            <a:avLst/>
            <a:gdLst/>
            <a:ahLst/>
            <a:cxnLst/>
            <a:rect l="l" t="t" r="r" b="b"/>
            <a:pathLst>
              <a:path w="5939007" h="9224818">
                <a:moveTo>
                  <a:pt x="0" y="0"/>
                </a:moveTo>
                <a:lnTo>
                  <a:pt x="5939007" y="0"/>
                </a:lnTo>
                <a:lnTo>
                  <a:pt x="5939007" y="9224818"/>
                </a:lnTo>
                <a:lnTo>
                  <a:pt x="0" y="9224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02539" y="298230"/>
            <a:ext cx="8316022" cy="1134900"/>
          </a:xfrm>
          <a:custGeom>
            <a:avLst/>
            <a:gdLst/>
            <a:ahLst/>
            <a:cxnLst/>
            <a:rect l="l" t="t" r="r" b="b"/>
            <a:pathLst>
              <a:path w="8316022" h="1134900">
                <a:moveTo>
                  <a:pt x="0" y="0"/>
                </a:moveTo>
                <a:lnTo>
                  <a:pt x="8316022" y="0"/>
                </a:lnTo>
                <a:lnTo>
                  <a:pt x="8316022" y="1134900"/>
                </a:lnTo>
                <a:lnTo>
                  <a:pt x="0" y="1134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34400" y="569738"/>
            <a:ext cx="6156746" cy="48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Czytelnia</a:t>
            </a:r>
            <a:r>
              <a:rPr lang="en-US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7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r>
              <a:rPr lang="en-US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pl-PL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i Czasopism</a:t>
            </a:r>
            <a:r>
              <a:rPr lang="en-US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8084" y="2806781"/>
            <a:ext cx="4680520" cy="37407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969488" y="1543365"/>
            <a:ext cx="10616060" cy="717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Księgozbiór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podręczny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posiada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sygnaturę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„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”.</a:t>
            </a:r>
          </a:p>
          <a:p>
            <a:pPr algn="l">
              <a:lnSpc>
                <a:spcPts val="3339"/>
              </a:lnSpc>
            </a:pPr>
            <a:endParaRPr lang="en-US" sz="2385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39"/>
              </a:lnSpc>
            </a:pP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ułożone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ramach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opisanych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działów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można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korzystać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również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przechowywanych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magazynach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należy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je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zamówić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bezpośrednio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u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bibliotekarza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) .</a:t>
            </a:r>
          </a:p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stanowisko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komputerowe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przeszukiwania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katalogu</a:t>
            </a:r>
            <a:r>
              <a:rPr lang="en-US" sz="2385" u="sng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  <a:hlinkClick r:id="rId11" tooltip="https://katalog.uniwersytetradom.pl/catalog"/>
              </a:rPr>
              <a:t> </a:t>
            </a:r>
            <a:r>
              <a:rPr lang="en-US" sz="2385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https://katalog.uniwersytetradom.pl/catal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INTEGRO WWW</a:t>
            </a:r>
            <a:r>
              <a:rPr lang="pl-PL" sz="2385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https://katalog.uniwersytetradom.pl/catal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terminal </a:t>
            </a:r>
            <a:r>
              <a:rPr lang="pl-PL" sz="2385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https://katalog.uniwersytetradom.pl/catal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Academica</a:t>
            </a:r>
            <a:endParaRPr lang="en-US" sz="2385" b="1" u="sng" dirty="0">
              <a:solidFill>
                <a:schemeClr val="bg1">
                  <a:lumMod val="95000"/>
                </a:schemeClr>
              </a:solidFill>
              <a:latin typeface="Now Bold"/>
              <a:ea typeface="Now Bold"/>
              <a:cs typeface="Now Bold"/>
              <a:sym typeface="Now Bold"/>
              <a:hlinkClick r:id="rId11" tooltip="https://katalog.uniwersytetradom.pl/catalo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339"/>
              </a:lnSpc>
            </a:pPr>
            <a:endParaRPr lang="en-US" sz="2385" b="1" u="sng" dirty="0">
              <a:solidFill>
                <a:srgbClr val="0000FF"/>
              </a:solidFill>
              <a:latin typeface="Now Bold"/>
              <a:ea typeface="Now Bold"/>
              <a:cs typeface="Now Bold"/>
              <a:sym typeface="Now Bold"/>
              <a:hlinkClick r:id="rId11" tooltip="https://katalog.uniwersytetradom.pl/catalo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Pokoje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Cichej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Nauki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z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których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można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korzystać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po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pobraniu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klucza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od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dyżurującego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bibliotekarza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dwóch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specjalistyczne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zestawy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komputerowe</a:t>
            </a: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osób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niewidomych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słabowidzących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920816" y="6402651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150527" y="-6454017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04454" y="51435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20021" y="-2911907"/>
            <a:ext cx="10274879" cy="10274879"/>
          </a:xfrm>
          <a:custGeom>
            <a:avLst/>
            <a:gdLst/>
            <a:ahLst/>
            <a:cxnLst/>
            <a:rect l="l" t="t" r="r" b="b"/>
            <a:pathLst>
              <a:path w="10274879" h="10274879">
                <a:moveTo>
                  <a:pt x="0" y="0"/>
                </a:moveTo>
                <a:lnTo>
                  <a:pt x="10274879" y="0"/>
                </a:lnTo>
                <a:lnTo>
                  <a:pt x="10274879" y="10274879"/>
                </a:lnTo>
                <a:lnTo>
                  <a:pt x="0" y="1027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97927" y="923062"/>
            <a:ext cx="10865724" cy="8440876"/>
          </a:xfrm>
          <a:custGeom>
            <a:avLst/>
            <a:gdLst/>
            <a:ahLst/>
            <a:cxnLst/>
            <a:rect l="l" t="t" r="r" b="b"/>
            <a:pathLst>
              <a:path w="10865724" h="8440876">
                <a:moveTo>
                  <a:pt x="0" y="0"/>
                </a:moveTo>
                <a:lnTo>
                  <a:pt x="10865724" y="0"/>
                </a:lnTo>
                <a:lnTo>
                  <a:pt x="10865724" y="8440876"/>
                </a:lnTo>
                <a:lnTo>
                  <a:pt x="0" y="84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88641" y="3429653"/>
            <a:ext cx="4959872" cy="5126488"/>
            <a:chOff x="0" y="0"/>
            <a:chExt cx="6613162" cy="68353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13144" cy="6835267"/>
            </a:xfrm>
            <a:custGeom>
              <a:avLst/>
              <a:gdLst/>
              <a:ahLst/>
              <a:cxnLst/>
              <a:rect l="l" t="t" r="r" b="b"/>
              <a:pathLst>
                <a:path w="6613144" h="6835267">
                  <a:moveTo>
                    <a:pt x="6613144" y="5708269"/>
                  </a:moveTo>
                  <a:cubicBezTo>
                    <a:pt x="6613144" y="6331331"/>
                    <a:pt x="6107938" y="6835267"/>
                    <a:pt x="5486146" y="6835267"/>
                  </a:cubicBezTo>
                  <a:lnTo>
                    <a:pt x="1126998" y="6835267"/>
                  </a:lnTo>
                  <a:cubicBezTo>
                    <a:pt x="503936" y="6835267"/>
                    <a:pt x="0" y="6330061"/>
                    <a:pt x="0" y="5708269"/>
                  </a:cubicBezTo>
                  <a:lnTo>
                    <a:pt x="0" y="1126998"/>
                  </a:lnTo>
                  <a:cubicBezTo>
                    <a:pt x="0" y="503936"/>
                    <a:pt x="505206" y="0"/>
                    <a:pt x="1126998" y="0"/>
                  </a:cubicBezTo>
                  <a:lnTo>
                    <a:pt x="5486146" y="0"/>
                  </a:lnTo>
                  <a:cubicBezTo>
                    <a:pt x="6109208" y="0"/>
                    <a:pt x="6613144" y="505206"/>
                    <a:pt x="6613144" y="1126998"/>
                  </a:cubicBezTo>
                  <a:lnTo>
                    <a:pt x="6613144" y="5708269"/>
                  </a:lnTo>
                  <a:close/>
                </a:path>
              </a:pathLst>
            </a:custGeom>
            <a:blipFill>
              <a:blip r:embed="rId10"/>
              <a:stretch>
                <a:fillRect l="-15593" r="-1559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28700" y="3147365"/>
            <a:ext cx="5237003" cy="5408776"/>
          </a:xfrm>
          <a:custGeom>
            <a:avLst/>
            <a:gdLst/>
            <a:ahLst/>
            <a:cxnLst/>
            <a:rect l="l" t="t" r="r" b="b"/>
            <a:pathLst>
              <a:path w="5237003" h="5408776">
                <a:moveTo>
                  <a:pt x="0" y="0"/>
                </a:moveTo>
                <a:lnTo>
                  <a:pt x="5237003" y="0"/>
                </a:lnTo>
                <a:lnTo>
                  <a:pt x="5237003" y="5408776"/>
                </a:lnTo>
                <a:lnTo>
                  <a:pt x="0" y="5408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297272" y="399369"/>
            <a:ext cx="8028578" cy="236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Czytelnia  Czasopism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5022" y="1247764"/>
            <a:ext cx="9811535" cy="647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Czasopisma udostępnia się wyłącznie na miejscu: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•   z ostatnich 5 lat – wolny dostęp do półek,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  roczniki wcześniejsze udostępnia się po uprzednim,  zamówieniu ich z magazynu u dyżurującego bibliotekarza lub telefonicznie (48) 361 - 79 - 19</a:t>
            </a:r>
          </a:p>
          <a:p>
            <a:pPr algn="just">
              <a:lnSpc>
                <a:spcPts val="3867"/>
              </a:lnSpc>
            </a:pPr>
            <a:r>
              <a:rPr lang="pl-PL" sz="2762" b="1" dirty="0">
                <a:solidFill>
                  <a:schemeClr val="bg1"/>
                </a:solidFill>
                <a:latin typeface="Now"/>
                <a:ea typeface="Now"/>
                <a:cs typeface="Now"/>
                <a:sym typeface="Now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https://katalog.uniwersytetradom.pl/catalog</a:t>
            </a:r>
            <a:endParaRPr lang="pl-PL" sz="2762" b="1" dirty="0">
              <a:solidFill>
                <a:schemeClr val="bg1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867"/>
              </a:lnSpc>
            </a:pPr>
            <a:endParaRPr lang="en-US" sz="2762" b="1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867"/>
              </a:lnSpc>
            </a:pPr>
            <a:r>
              <a:rPr lang="en-US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celu skorzystania z roczników starszych prosimy przygotować dane z katalogu INTEGRO:</a:t>
            </a:r>
          </a:p>
          <a:p>
            <a:pPr algn="just">
              <a:lnSpc>
                <a:spcPts val="3867"/>
              </a:lnSpc>
            </a:pPr>
            <a:endParaRPr lang="pl-PL" sz="276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tytuł czasopisma,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sygnatura (W-</a:t>
            </a:r>
            <a:r>
              <a:rPr lang="pl-PL" sz="276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xxxx</a:t>
            </a: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),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zasób – lata i numery czasopisma</a:t>
            </a:r>
            <a:endParaRPr lang="en-US" sz="276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34C1217-72DA-4520-A730-95B56685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2D4AA1E-EBFF-4265-A545-0D418F74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A42C836-5D3D-4CA2-94D7-48F0CC680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9523905-2FB3-471F-BA81-F11394FBE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51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6382" y="575567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33785" y="-3505419"/>
            <a:ext cx="12059536" cy="12059536"/>
          </a:xfrm>
          <a:custGeom>
            <a:avLst/>
            <a:gdLst/>
            <a:ahLst/>
            <a:cxnLst/>
            <a:rect l="l" t="t" r="r" b="b"/>
            <a:pathLst>
              <a:path w="12059536" h="12059536">
                <a:moveTo>
                  <a:pt x="0" y="0"/>
                </a:moveTo>
                <a:lnTo>
                  <a:pt x="12059536" y="0"/>
                </a:lnTo>
                <a:lnTo>
                  <a:pt x="12059536" y="12059536"/>
                </a:lnTo>
                <a:lnTo>
                  <a:pt x="0" y="1205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88018" y="1433965"/>
            <a:ext cx="8674694" cy="7401681"/>
          </a:xfrm>
          <a:custGeom>
            <a:avLst/>
            <a:gdLst/>
            <a:ahLst/>
            <a:cxnLst/>
            <a:rect l="l" t="t" r="r" b="b"/>
            <a:pathLst>
              <a:path w="8674694" h="7401681">
                <a:moveTo>
                  <a:pt x="0" y="0"/>
                </a:moveTo>
                <a:lnTo>
                  <a:pt x="8674694" y="0"/>
                </a:lnTo>
                <a:lnTo>
                  <a:pt x="8674694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1581" y="613825"/>
            <a:ext cx="6958413" cy="2359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186"/>
              </a:lnSpc>
            </a:pPr>
            <a:r>
              <a:rPr lang="pl-PL" sz="7655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Pokoje Cichej Nauki</a:t>
            </a:r>
            <a:endParaRPr lang="en-US" sz="7655" b="1" dirty="0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19175" y="1788563"/>
            <a:ext cx="8500582" cy="760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Pokoje cichej nauki 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w Bibliotece Uniwersyteckiej są specjalnie zaprojektowane, aby zapewnić użytkownikom komfortowe warunki do nauki w skupieniu.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Oto, czego można się spodziewać w tych pomieszczeniach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Atmosfera sprzyjająca koncentracji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Pokoje cichej nauki są strefami, w których panuje absolutna cisza. Przeznaczone są dla osób, które potrzebują spokojnej przestrzeni do nauki indywidualnej. 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Układ i wyposażenie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w pokojach cichej nauki znajdują się oddzielne biurka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lub stanowiska. Biurka są wyposażone w lampki do czytania, komputery stacjonarne, gniazdka elektryczne do podłączenia własnego sprzętu elektronicznego.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Dostępność materiałów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Chociaż pokoje cichej nauki są oddzielone od głównej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sali czytelni, użytkownicy mogą łatwo korzystać z książek i innych materiałów dostępnych w bibliotece, dzięki czemu mają szybki dostęp do źródeł naukowych.</a:t>
            </a:r>
            <a:endParaRPr lang="pl-PL" sz="2000" i="0" u="none" strike="noStrike" dirty="0">
              <a:solidFill>
                <a:schemeClr val="bg1">
                  <a:lumMod val="95000"/>
                </a:schemeClr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Rezerwacja i dostępność: 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pokoje są dostępne na zasadzie „kto pierwszy, ten lepszy” 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sym typeface="Wingdings" panose="05000000000000000000" pitchFamily="2" charset="2"/>
              </a:rPr>
              <a:t>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Z uwagi na duże zainteresowanie, pokoje te mogą być często zajęte, szczególnie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w okresach sesji egzaminacyjnych.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br>
              <a:rPr lang="pl-PL" sz="28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2636" b="1" dirty="0">
              <a:solidFill>
                <a:schemeClr val="bg1">
                  <a:lumMod val="95000"/>
                </a:schemeClr>
              </a:solidFill>
              <a:ea typeface="Now Bold"/>
              <a:cs typeface="Now Bold"/>
              <a:sym typeface="Now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893442" y="-4061225"/>
            <a:ext cx="6065782" cy="6065782"/>
          </a:xfrm>
          <a:custGeom>
            <a:avLst/>
            <a:gdLst/>
            <a:ahLst/>
            <a:cxnLst/>
            <a:rect l="l" t="t" r="r" b="b"/>
            <a:pathLst>
              <a:path w="6065782" h="6065782">
                <a:moveTo>
                  <a:pt x="0" y="0"/>
                </a:moveTo>
                <a:lnTo>
                  <a:pt x="6065782" y="0"/>
                </a:lnTo>
                <a:lnTo>
                  <a:pt x="6065782" y="6065782"/>
                </a:lnTo>
                <a:lnTo>
                  <a:pt x="0" y="6065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8ED3838-D40C-4EA0-B16F-85859C26C2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" y="2972997"/>
            <a:ext cx="7123151" cy="625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6382" y="575567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33785" y="-3642731"/>
            <a:ext cx="12059536" cy="12059536"/>
          </a:xfrm>
          <a:custGeom>
            <a:avLst/>
            <a:gdLst/>
            <a:ahLst/>
            <a:cxnLst/>
            <a:rect l="l" t="t" r="r" b="b"/>
            <a:pathLst>
              <a:path w="12059536" h="12059536">
                <a:moveTo>
                  <a:pt x="0" y="0"/>
                </a:moveTo>
                <a:lnTo>
                  <a:pt x="12059536" y="0"/>
                </a:lnTo>
                <a:lnTo>
                  <a:pt x="12059536" y="12059536"/>
                </a:lnTo>
                <a:lnTo>
                  <a:pt x="0" y="1205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88018" y="1433965"/>
            <a:ext cx="8674694" cy="7401681"/>
          </a:xfrm>
          <a:custGeom>
            <a:avLst/>
            <a:gdLst/>
            <a:ahLst/>
            <a:cxnLst/>
            <a:rect l="l" t="t" r="r" b="b"/>
            <a:pathLst>
              <a:path w="8674694" h="7401681">
                <a:moveTo>
                  <a:pt x="0" y="0"/>
                </a:moveTo>
                <a:lnTo>
                  <a:pt x="8674694" y="0"/>
                </a:lnTo>
                <a:lnTo>
                  <a:pt x="8674694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38765" y="391734"/>
            <a:ext cx="6272575" cy="2347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86"/>
              </a:lnSpc>
            </a:pPr>
            <a:r>
              <a:rPr lang="en-US" sz="7655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Pokój</a:t>
            </a:r>
            <a:r>
              <a:rPr lang="en-US" sz="7655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7655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Pracy</a:t>
            </a:r>
            <a:r>
              <a:rPr lang="en-US" sz="7655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7655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Grupowej</a:t>
            </a:r>
            <a:endParaRPr lang="en-US" sz="7655" b="1" dirty="0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96614" y="2590015"/>
            <a:ext cx="8500582" cy="6151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Pokój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Pracy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Grupowej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jest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miejscem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dla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studentów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do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pracy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 z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wykorzystaniem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własnych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materiałów</a:t>
            </a:r>
            <a:endParaRPr lang="en-US" sz="2636" dirty="0">
              <a:solidFill>
                <a:srgbClr val="F5F5E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ctr">
              <a:lnSpc>
                <a:spcPts val="3690"/>
              </a:lnSpc>
            </a:pP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urządzeń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multimedialnych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przestrzeń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do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nauki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rozmowy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wspólnej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pracy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nad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projektami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 </a:t>
            </a:r>
          </a:p>
          <a:p>
            <a:pPr algn="ctr">
              <a:lnSpc>
                <a:spcPts val="3690"/>
              </a:lnSpc>
            </a:pP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Wyjątkową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oprawę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artystyczną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pokoju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tworzą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obrazy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pracownika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naszej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biblioteki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artysty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malarza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-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Rafała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36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Malczewskiego</a:t>
            </a:r>
            <a:r>
              <a:rPr lang="en-US" sz="2636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</a:t>
            </a:r>
          </a:p>
          <a:p>
            <a:pPr algn="ctr">
              <a:lnSpc>
                <a:spcPts val="3690"/>
              </a:lnSpc>
            </a:pPr>
            <a:endParaRPr lang="en-US" sz="2636" dirty="0">
              <a:solidFill>
                <a:srgbClr val="F5F5E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ctr">
              <a:lnSpc>
                <a:spcPts val="3690"/>
              </a:lnSpc>
            </a:pP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Klucz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do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pokoju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108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znajduje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się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u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dyżurującego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bibliotekarza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w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Czytelni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Książek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i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36" b="1" dirty="0" err="1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Czasopism</a:t>
            </a:r>
            <a:r>
              <a:rPr lang="en-US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.</a:t>
            </a:r>
            <a:r>
              <a:rPr lang="pl-PL" sz="2636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</a:p>
          <a:p>
            <a:pPr algn="ctr">
              <a:lnSpc>
                <a:spcPts val="3690"/>
              </a:lnSpc>
            </a:pPr>
            <a:r>
              <a:rPr lang="pl-PL" sz="1200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(z pobranym kluczem nie możemy wychodzić poza budynek BU i nie zamykamy się od środka </a:t>
            </a:r>
          </a:p>
          <a:p>
            <a:pPr algn="ctr">
              <a:lnSpc>
                <a:spcPts val="3690"/>
              </a:lnSpc>
            </a:pPr>
            <a:r>
              <a:rPr lang="pl-PL" sz="1200" b="1" dirty="0">
                <a:solidFill>
                  <a:srgbClr val="F5F5E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ze wzgl. na bezpieczeństwo własne i innych)</a:t>
            </a:r>
            <a:endParaRPr lang="en-US" sz="1200" b="1" dirty="0">
              <a:solidFill>
                <a:srgbClr val="F5F5EF"/>
              </a:solidFill>
              <a:latin typeface="Now" panose="020B0604020202020204" charset="-18"/>
              <a:ea typeface="Now Bold"/>
              <a:cs typeface="Now Bold"/>
              <a:sym typeface="Now Bold"/>
            </a:endParaRPr>
          </a:p>
          <a:p>
            <a:pPr algn="ctr">
              <a:lnSpc>
                <a:spcPts val="3690"/>
              </a:lnSpc>
            </a:pPr>
            <a:endParaRPr lang="en-US" sz="2636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8765" y="2972997"/>
            <a:ext cx="5629701" cy="4114800"/>
          </a:xfrm>
          <a:custGeom>
            <a:avLst/>
            <a:gdLst/>
            <a:ahLst/>
            <a:cxnLst/>
            <a:rect l="l" t="t" r="r" b="b"/>
            <a:pathLst>
              <a:path w="5629701" h="4114800">
                <a:moveTo>
                  <a:pt x="0" y="0"/>
                </a:moveTo>
                <a:lnTo>
                  <a:pt x="5629701" y="0"/>
                </a:lnTo>
                <a:lnTo>
                  <a:pt x="5629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4" b="-3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63003" y="7542186"/>
            <a:ext cx="5712218" cy="5712218"/>
          </a:xfrm>
          <a:custGeom>
            <a:avLst/>
            <a:gdLst/>
            <a:ahLst/>
            <a:cxnLst/>
            <a:rect l="l" t="t" r="r" b="b"/>
            <a:pathLst>
              <a:path w="5712218" h="5712218">
                <a:moveTo>
                  <a:pt x="0" y="0"/>
                </a:moveTo>
                <a:lnTo>
                  <a:pt x="5712218" y="0"/>
                </a:lnTo>
                <a:lnTo>
                  <a:pt x="5712218" y="5712218"/>
                </a:lnTo>
                <a:lnTo>
                  <a:pt x="0" y="5712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17264" y="-3491203"/>
            <a:ext cx="6065782" cy="6065782"/>
          </a:xfrm>
          <a:custGeom>
            <a:avLst/>
            <a:gdLst/>
            <a:ahLst/>
            <a:cxnLst/>
            <a:rect l="l" t="t" r="r" b="b"/>
            <a:pathLst>
              <a:path w="6065782" h="6065782">
                <a:moveTo>
                  <a:pt x="0" y="0"/>
                </a:moveTo>
                <a:lnTo>
                  <a:pt x="6065782" y="0"/>
                </a:lnTo>
                <a:lnTo>
                  <a:pt x="6065782" y="6065782"/>
                </a:lnTo>
                <a:lnTo>
                  <a:pt x="0" y="6065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937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8F1D16-BFC3-4ED2-9F7A-005ABAEF7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5A687A-8063-4579-9B49-567AEA1AE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986E71E-9AFB-4D45-8D47-9C83A7C9F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9385B5-0D7F-4981-AD46-15454D98D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8951C27-2F13-4F5A-9B59-A75C1A1CD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35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493526" y="2111373"/>
            <a:ext cx="10553424" cy="7832750"/>
          </a:xfrm>
          <a:custGeom>
            <a:avLst/>
            <a:gdLst/>
            <a:ahLst/>
            <a:cxnLst/>
            <a:rect l="l" t="t" r="r" b="b"/>
            <a:pathLst>
              <a:path w="10553424" h="7832750">
                <a:moveTo>
                  <a:pt x="0" y="0"/>
                </a:moveTo>
                <a:lnTo>
                  <a:pt x="10553424" y="0"/>
                </a:lnTo>
                <a:lnTo>
                  <a:pt x="10553424" y="7832750"/>
                </a:lnTo>
                <a:lnTo>
                  <a:pt x="0" y="783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545108"/>
            <a:ext cx="5824526" cy="5331746"/>
          </a:xfrm>
          <a:custGeom>
            <a:avLst/>
            <a:gdLst/>
            <a:ahLst/>
            <a:cxnLst/>
            <a:rect l="l" t="t" r="r" b="b"/>
            <a:pathLst>
              <a:path w="5824526" h="5331746">
                <a:moveTo>
                  <a:pt x="0" y="0"/>
                </a:moveTo>
                <a:lnTo>
                  <a:pt x="5824526" y="0"/>
                </a:lnTo>
                <a:lnTo>
                  <a:pt x="5824526" y="5331746"/>
                </a:lnTo>
                <a:lnTo>
                  <a:pt x="0" y="5331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53264"/>
            <a:ext cx="12375020" cy="1816890"/>
          </a:xfrm>
          <a:custGeom>
            <a:avLst/>
            <a:gdLst/>
            <a:ahLst/>
            <a:cxnLst/>
            <a:rect l="l" t="t" r="r" b="b"/>
            <a:pathLst>
              <a:path w="12375020" h="1816890">
                <a:moveTo>
                  <a:pt x="0" y="0"/>
                </a:moveTo>
                <a:lnTo>
                  <a:pt x="12375020" y="0"/>
                </a:lnTo>
                <a:lnTo>
                  <a:pt x="12375020" y="1816890"/>
                </a:lnTo>
                <a:lnTo>
                  <a:pt x="0" y="1816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1780" y="704801"/>
            <a:ext cx="7033150" cy="121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Elektroniczny</a:t>
            </a:r>
            <a:r>
              <a:rPr lang="en-US" sz="33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3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Punkt</a:t>
            </a:r>
            <a:r>
              <a:rPr lang="en-US" sz="33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3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Informacji</a:t>
            </a:r>
            <a:r>
              <a:rPr lang="en-US" sz="33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3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Normalizacyjnej</a:t>
            </a:r>
            <a:endParaRPr lang="en-US" sz="33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4591" y="2270154"/>
            <a:ext cx="4838935" cy="43649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304976" y="2567035"/>
            <a:ext cx="8627470" cy="103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Umożliwia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dostęp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pełnotekstowego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zbioru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Polskich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Norm (PN) w </a:t>
            </a: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wersji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elektronicznej</a:t>
            </a:r>
            <a:r>
              <a:rPr lang="en-US" sz="2799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27857A2-AC77-424E-B8FA-DB345C32EB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76" y="3834335"/>
            <a:ext cx="5551082" cy="3106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77028786-7F4C-4948-BF7E-C5D27BAB49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57" y="6081817"/>
            <a:ext cx="5824526" cy="3276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807AD85-C709-48D5-B1FF-E21EE8DEDE93}"/>
              </a:ext>
            </a:extLst>
          </p:cNvPr>
          <p:cNvSpPr txBox="1"/>
          <p:nvPr/>
        </p:nvSpPr>
        <p:spPr>
          <a:xfrm>
            <a:off x="416870" y="7307688"/>
            <a:ext cx="668848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Elektroniczny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Punkt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Informacji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Normalizacyjnej</a:t>
            </a:r>
            <a:endParaRPr lang="pl-PL" sz="2400" b="1" dirty="0">
              <a:solidFill>
                <a:schemeClr val="tx2">
                  <a:lumMod val="75000"/>
                </a:schemeClr>
              </a:solidFill>
              <a:latin typeface="Now Bold"/>
              <a:ea typeface="Now Bold"/>
              <a:cs typeface="Now Bold"/>
              <a:sym typeface="Now Bold"/>
            </a:endParaRPr>
          </a:p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czynny jest od poniedziałku do piątku </a:t>
            </a:r>
          </a:p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w godzinach od 9.00 do 15.00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Now Bold"/>
              <a:ea typeface="Now Bold"/>
              <a:cs typeface="Now Bold"/>
              <a:sym typeface="Now Bold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95157" y="-3558841"/>
            <a:ext cx="10947608" cy="10947608"/>
          </a:xfrm>
          <a:custGeom>
            <a:avLst/>
            <a:gdLst/>
            <a:ahLst/>
            <a:cxnLst/>
            <a:rect l="l" t="t" r="r" b="b"/>
            <a:pathLst>
              <a:path w="10947608" h="10947608">
                <a:moveTo>
                  <a:pt x="0" y="0"/>
                </a:moveTo>
                <a:lnTo>
                  <a:pt x="10947608" y="0"/>
                </a:lnTo>
                <a:lnTo>
                  <a:pt x="10947608" y="10947608"/>
                </a:lnTo>
                <a:lnTo>
                  <a:pt x="0" y="10947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6363" y="7702336"/>
            <a:ext cx="7075239" cy="7075239"/>
          </a:xfrm>
          <a:custGeom>
            <a:avLst/>
            <a:gdLst/>
            <a:ahLst/>
            <a:cxnLst/>
            <a:rect l="l" t="t" r="r" b="b"/>
            <a:pathLst>
              <a:path w="7075239" h="7075239">
                <a:moveTo>
                  <a:pt x="0" y="0"/>
                </a:moveTo>
                <a:lnTo>
                  <a:pt x="7075239" y="0"/>
                </a:lnTo>
                <a:lnTo>
                  <a:pt x="7075239" y="7075239"/>
                </a:lnTo>
                <a:lnTo>
                  <a:pt x="0" y="707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75999" y="849447"/>
            <a:ext cx="8620943" cy="8622667"/>
            <a:chOff x="0" y="0"/>
            <a:chExt cx="11494591" cy="11496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94643" cy="11496928"/>
            </a:xfrm>
            <a:custGeom>
              <a:avLst/>
              <a:gdLst/>
              <a:ahLst/>
              <a:cxnLst/>
              <a:rect l="l" t="t" r="r" b="b"/>
              <a:pathLst>
                <a:path w="11494643" h="11496928">
                  <a:moveTo>
                    <a:pt x="0" y="10779633"/>
                  </a:moveTo>
                  <a:lnTo>
                    <a:pt x="0" y="715010"/>
                  </a:lnTo>
                  <a:cubicBezTo>
                    <a:pt x="0" y="319532"/>
                    <a:pt x="319532" y="0"/>
                    <a:pt x="715010" y="0"/>
                  </a:cubicBezTo>
                  <a:lnTo>
                    <a:pt x="10781919" y="0"/>
                  </a:lnTo>
                  <a:cubicBezTo>
                    <a:pt x="11174984" y="0"/>
                    <a:pt x="11494643" y="319532"/>
                    <a:pt x="11494643" y="715010"/>
                  </a:cubicBezTo>
                  <a:lnTo>
                    <a:pt x="11494643" y="10781919"/>
                  </a:lnTo>
                  <a:cubicBezTo>
                    <a:pt x="11494643" y="11177270"/>
                    <a:pt x="11175111" y="11496928"/>
                    <a:pt x="10779633" y="11496928"/>
                  </a:cubicBezTo>
                  <a:lnTo>
                    <a:pt x="715010" y="11496928"/>
                  </a:lnTo>
                  <a:cubicBezTo>
                    <a:pt x="319532" y="11494643"/>
                    <a:pt x="0" y="11174984"/>
                    <a:pt x="0" y="10779633"/>
                  </a:cubicBezTo>
                  <a:close/>
                </a:path>
              </a:pathLst>
            </a:custGeom>
            <a:blipFill>
              <a:blip r:embed="rId6"/>
              <a:stretch>
                <a:fillRect l="-31773" t="-7490" r="-32793" b="-484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64119" y="2708602"/>
            <a:ext cx="11814682" cy="11814682"/>
          </a:xfrm>
          <a:custGeom>
            <a:avLst/>
            <a:gdLst/>
            <a:ahLst/>
            <a:cxnLst/>
            <a:rect l="l" t="t" r="r" b="b"/>
            <a:pathLst>
              <a:path w="11814682" h="11814682">
                <a:moveTo>
                  <a:pt x="0" y="0"/>
                </a:moveTo>
                <a:lnTo>
                  <a:pt x="11814682" y="0"/>
                </a:lnTo>
                <a:lnTo>
                  <a:pt x="11814682" y="11814682"/>
                </a:lnTo>
                <a:lnTo>
                  <a:pt x="0" y="11814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37217" y="-4723790"/>
            <a:ext cx="7075239" cy="7075239"/>
          </a:xfrm>
          <a:custGeom>
            <a:avLst/>
            <a:gdLst/>
            <a:ahLst/>
            <a:cxnLst/>
            <a:rect l="l" t="t" r="r" b="b"/>
            <a:pathLst>
              <a:path w="7075239" h="7075239">
                <a:moveTo>
                  <a:pt x="0" y="0"/>
                </a:moveTo>
                <a:lnTo>
                  <a:pt x="7075239" y="0"/>
                </a:lnTo>
                <a:lnTo>
                  <a:pt x="7075239" y="7075239"/>
                </a:lnTo>
                <a:lnTo>
                  <a:pt x="0" y="707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55349" y="1290694"/>
            <a:ext cx="7903951" cy="7967606"/>
          </a:xfrm>
          <a:custGeom>
            <a:avLst/>
            <a:gdLst/>
            <a:ahLst/>
            <a:cxnLst/>
            <a:rect l="l" t="t" r="r" b="b"/>
            <a:pathLst>
              <a:path w="7903951" h="7967606">
                <a:moveTo>
                  <a:pt x="0" y="0"/>
                </a:moveTo>
                <a:lnTo>
                  <a:pt x="7903951" y="0"/>
                </a:lnTo>
                <a:lnTo>
                  <a:pt x="7903951" y="7967606"/>
                </a:lnTo>
                <a:lnTo>
                  <a:pt x="0" y="796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96942" y="1595290"/>
            <a:ext cx="5373061" cy="26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Biblioteka</a:t>
            </a:r>
            <a:r>
              <a:rPr lang="en-US" sz="29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Uniwersytecka</a:t>
            </a:r>
            <a:endParaRPr lang="en-US" sz="29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198"/>
              </a:lnSpc>
            </a:pPr>
            <a:r>
              <a:rPr lang="en-US" sz="29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ul. </a:t>
            </a:r>
            <a:r>
              <a:rPr lang="en-US" sz="29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Chrobrego</a:t>
            </a:r>
            <a:r>
              <a:rPr lang="en-US" sz="29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33</a:t>
            </a:r>
          </a:p>
          <a:p>
            <a:pPr algn="ctr">
              <a:lnSpc>
                <a:spcPts val="4198"/>
              </a:lnSpc>
            </a:pPr>
            <a:endParaRPr lang="en-US" sz="29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3779"/>
              </a:lnSpc>
            </a:pPr>
            <a:r>
              <a:rPr lang="en-US" sz="270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2700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Czytelnie</a:t>
            </a:r>
            <a:r>
              <a:rPr lang="pl-PL" sz="270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  <a:endParaRPr lang="en-US" sz="2700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198"/>
              </a:lnSpc>
            </a:pPr>
            <a:endParaRPr lang="en-US" sz="2700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96942" y="3799883"/>
            <a:ext cx="5672629" cy="529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Poniedziałek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– </a:t>
            </a: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Piątek</a:t>
            </a:r>
            <a:endParaRPr lang="en-US" sz="2424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19.00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Sobota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15.00</a:t>
            </a:r>
          </a:p>
          <a:p>
            <a:pPr algn="l">
              <a:lnSpc>
                <a:spcPts val="1794"/>
              </a:lnSpc>
            </a:pPr>
            <a:endParaRPr lang="en-US" sz="2424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pl-PL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                  </a:t>
            </a: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pl-PL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2157"/>
              </a:lnSpc>
            </a:pPr>
            <a:endParaRPr lang="en-US" sz="2424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Poniedziałek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12.00 – 19.00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Wtorek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– </a:t>
            </a: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Piątek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19.00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Sobota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15.00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3E03BB-EEA1-4AD0-9773-638382E47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FEEBB05-B042-4A11-AD55-98F0614FB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DDCC441-3C30-4016-8620-B98516610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11769B0-3C08-4B86-A521-791748134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5"/>
            <a:ext cx="18288000" cy="10287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B160E68-19CE-48B7-869C-1B8794C0B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00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5CBBB09-75F1-4D4A-934D-BE06477B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77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0600"/>
            <a:ext cx="18288000" cy="5236410"/>
          </a:xfrm>
          <a:custGeom>
            <a:avLst/>
            <a:gdLst/>
            <a:ahLst/>
            <a:cxnLst/>
            <a:rect l="l" t="t" r="r" b="b"/>
            <a:pathLst>
              <a:path w="18288000" h="5236410">
                <a:moveTo>
                  <a:pt x="0" y="0"/>
                </a:moveTo>
                <a:lnTo>
                  <a:pt x="18288000" y="0"/>
                </a:lnTo>
                <a:lnTo>
                  <a:pt x="18288000" y="5236410"/>
                </a:lnTo>
                <a:lnTo>
                  <a:pt x="0" y="52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1141" y="-4022811"/>
            <a:ext cx="7131368" cy="7131368"/>
          </a:xfrm>
          <a:custGeom>
            <a:avLst/>
            <a:gdLst/>
            <a:ahLst/>
            <a:cxnLst/>
            <a:rect l="l" t="t" r="r" b="b"/>
            <a:pathLst>
              <a:path w="7131368" h="7131368">
                <a:moveTo>
                  <a:pt x="0" y="0"/>
                </a:moveTo>
                <a:lnTo>
                  <a:pt x="7131368" y="0"/>
                </a:lnTo>
                <a:lnTo>
                  <a:pt x="7131368" y="7131368"/>
                </a:lnTo>
                <a:lnTo>
                  <a:pt x="0" y="7131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1998227"/>
            <a:ext cx="14706599" cy="7929442"/>
          </a:xfrm>
          <a:custGeom>
            <a:avLst/>
            <a:gdLst/>
            <a:ahLst/>
            <a:cxnLst/>
            <a:rect l="l" t="t" r="r" b="b"/>
            <a:pathLst>
              <a:path w="13486171" h="7650400">
                <a:moveTo>
                  <a:pt x="0" y="0"/>
                </a:moveTo>
                <a:lnTo>
                  <a:pt x="13486171" y="0"/>
                </a:lnTo>
                <a:lnTo>
                  <a:pt x="13486171" y="7650400"/>
                </a:lnTo>
                <a:lnTo>
                  <a:pt x="0" y="765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/>
          <p:cNvSpPr/>
          <p:nvPr/>
        </p:nvSpPr>
        <p:spPr>
          <a:xfrm>
            <a:off x="-4860153" y="4686300"/>
            <a:ext cx="7131368" cy="7131368"/>
          </a:xfrm>
          <a:custGeom>
            <a:avLst/>
            <a:gdLst/>
            <a:ahLst/>
            <a:cxnLst/>
            <a:rect l="l" t="t" r="r" b="b"/>
            <a:pathLst>
              <a:path w="7131368" h="7131368">
                <a:moveTo>
                  <a:pt x="0" y="0"/>
                </a:moveTo>
                <a:lnTo>
                  <a:pt x="7131368" y="0"/>
                </a:lnTo>
                <a:lnTo>
                  <a:pt x="7131368" y="7131368"/>
                </a:lnTo>
                <a:lnTo>
                  <a:pt x="0" y="713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69393" y="3013307"/>
            <a:ext cx="12216173" cy="41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7"/>
              </a:lnSpc>
            </a:pPr>
            <a:endParaRPr lang="en-US" sz="2400" dirty="0">
              <a:solidFill>
                <a:srgbClr val="054189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775238" y="-1632911"/>
            <a:ext cx="10052481" cy="10052481"/>
          </a:xfrm>
          <a:custGeom>
            <a:avLst/>
            <a:gdLst/>
            <a:ahLst/>
            <a:cxnLst/>
            <a:rect l="l" t="t" r="r" b="b"/>
            <a:pathLst>
              <a:path w="10052481" h="10052481">
                <a:moveTo>
                  <a:pt x="0" y="0"/>
                </a:moveTo>
                <a:lnTo>
                  <a:pt x="10052481" y="0"/>
                </a:lnTo>
                <a:lnTo>
                  <a:pt x="10052481" y="10052481"/>
                </a:lnTo>
                <a:lnTo>
                  <a:pt x="0" y="10052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84287" y="500622"/>
            <a:ext cx="971942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4"/>
              </a:lnSpc>
            </a:pPr>
            <a:r>
              <a:rPr lang="pl-PL" sz="5995" b="1" dirty="0">
                <a:solidFill>
                  <a:schemeClr val="bg1">
                    <a:lumMod val="9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PWN IBUK Libra</a:t>
            </a:r>
            <a:endParaRPr lang="en-US" sz="5995" b="1" dirty="0">
              <a:solidFill>
                <a:schemeClr val="bg1">
                  <a:lumMod val="95000"/>
                </a:schemeClr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DD5A694-7D85-4E60-9985-12DBF2941F3A}"/>
              </a:ext>
            </a:extLst>
          </p:cNvPr>
          <p:cNvSpPr txBox="1"/>
          <p:nvPr/>
        </p:nvSpPr>
        <p:spPr>
          <a:xfrm>
            <a:off x="2814779" y="2171700"/>
            <a:ext cx="12725400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PWN IBUK Libra 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to największa w Polsce czytelnia on-line podręczników akademickich i książek naukowych</a:t>
            </a:r>
            <a:r>
              <a:rPr lang="pl-PL" sz="2400" dirty="0">
                <a:solidFill>
                  <a:schemeClr val="bg1">
                    <a:lumMod val="95000"/>
                  </a:schemeClr>
                </a:solidFill>
                <a:latin typeface="Now" panose="020B0604020202020204" charset="-18"/>
              </a:rPr>
              <a:t> 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w języku polskim. Znajdziesz tutaj elektroniczne wersje książek z różnych dziedzin nauki, opublikowanych przez czołowych polskich wydawców.</a:t>
            </a:r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Now" panose="020B0604020202020204" charset="-18"/>
            </a:endParaRPr>
          </a:p>
          <a:p>
            <a:r>
              <a:rPr lang="pl-PL" sz="2400" b="0" i="0" u="sng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Dostęp do platformy </a:t>
            </a:r>
            <a:r>
              <a:rPr lang="pl-PL" sz="2400" b="1" i="0" u="sng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IBUK</a:t>
            </a:r>
            <a:r>
              <a:rPr lang="pl-PL" sz="2400" b="0" i="0" u="sng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 możliwy jest na dwa sposoby:</a:t>
            </a: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Now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z wszystkich komputerów w sieci uniwersyteckiej (bez dodatkowego logowania),</a:t>
            </a: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Now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z komputerów domowych i urządzeń mobilnych logując się w domenie </a:t>
            </a:r>
            <a:r>
              <a:rPr lang="pl-PL" sz="2400" b="0" i="0" dirty="0">
                <a:solidFill>
                  <a:srgbClr val="00B0F0"/>
                </a:solidFill>
                <a:effectLst/>
                <a:latin typeface="Now" panose="020B0604020202020204" charset="-18"/>
              </a:rPr>
              <a:t>urad.edu.pl 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(hasło jak do </a:t>
            </a:r>
            <a:r>
              <a:rPr lang="pl-PL" sz="2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Teams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 i poczty </a:t>
            </a:r>
            <a:r>
              <a:rPr lang="pl-PL" sz="2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URad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).</a:t>
            </a: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latin typeface="Now" panose="020B0604020202020204" charset="-18"/>
            </a:endParaRPr>
          </a:p>
          <a:p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Założenie osobistego konta w serwisie 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myIBUK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 umożliwia korzystanie </a:t>
            </a:r>
          </a:p>
          <a:p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z zaawansowanych funkcji pracy z tekstem: wyszukiwanie wewnątrztekstowe, dodawanie zakładek, zaznaczanie fragmentów tekstu, wprowadzanie własnych notatek i przeprowadzenie innych operacji, a także czytanie publikacji na urządzeniach mobilnych.</a:t>
            </a:r>
          </a:p>
          <a:p>
            <a:endParaRPr lang="pl-PL" sz="2400" b="0" i="0" dirty="0">
              <a:solidFill>
                <a:schemeClr val="bg1">
                  <a:lumMod val="95000"/>
                </a:schemeClr>
              </a:solidFill>
              <a:effectLst/>
              <a:latin typeface="Now" panose="020B0604020202020204" charset="-18"/>
            </a:endParaRPr>
          </a:p>
          <a:p>
            <a:r>
              <a:rPr lang="pl-PL" sz="24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Zachęcamy do korzystania z serwisu IBUK Libra. Wyszukiwanie dostępnych publikacji możliwe jest poprzez katalog biblioteczny </a:t>
            </a:r>
            <a:r>
              <a:rPr lang="pl-PL" sz="24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INTEGRO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lub bezpośredni dostęp </a:t>
            </a:r>
            <a:r>
              <a:rPr lang="pl-PL" sz="2400" b="1" i="0" u="none" strike="noStrike" dirty="0">
                <a:solidFill>
                  <a:schemeClr val="bg1"/>
                </a:solidFill>
                <a:effectLst/>
                <a:latin typeface="Now" panose="020B0604020202020204" charset="-18"/>
                <a:hlinkClick r:id="rId12" tooltip="ten odnośnik otworzy się w nowej karc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Bazy PWN IBUK Libra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 na stronie Biblioteki Uniwersyteckiej.</a:t>
            </a:r>
            <a:endParaRPr lang="pl-PL" sz="240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0" y="-293709"/>
            <a:ext cx="19050000" cy="10801079"/>
          </a:xfrm>
          <a:custGeom>
            <a:avLst/>
            <a:gdLst/>
            <a:ahLst/>
            <a:cxnLst/>
            <a:rect l="l" t="t" r="r" b="b"/>
            <a:pathLst>
              <a:path w="18288000" h="5236410">
                <a:moveTo>
                  <a:pt x="0" y="0"/>
                </a:moveTo>
                <a:lnTo>
                  <a:pt x="18288000" y="0"/>
                </a:lnTo>
                <a:lnTo>
                  <a:pt x="18288000" y="5236410"/>
                </a:lnTo>
                <a:lnTo>
                  <a:pt x="0" y="52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1141" y="-4022811"/>
            <a:ext cx="7131368" cy="7131368"/>
          </a:xfrm>
          <a:custGeom>
            <a:avLst/>
            <a:gdLst/>
            <a:ahLst/>
            <a:cxnLst/>
            <a:rect l="l" t="t" r="r" b="b"/>
            <a:pathLst>
              <a:path w="7131368" h="7131368">
                <a:moveTo>
                  <a:pt x="0" y="0"/>
                </a:moveTo>
                <a:lnTo>
                  <a:pt x="7131368" y="0"/>
                </a:lnTo>
                <a:lnTo>
                  <a:pt x="7131368" y="7131368"/>
                </a:lnTo>
                <a:lnTo>
                  <a:pt x="0" y="7131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7801" y="1181100"/>
            <a:ext cx="15699058" cy="8915400"/>
          </a:xfrm>
          <a:custGeom>
            <a:avLst/>
            <a:gdLst/>
            <a:ahLst/>
            <a:cxnLst/>
            <a:rect l="l" t="t" r="r" b="b"/>
            <a:pathLst>
              <a:path w="13486171" h="7650400">
                <a:moveTo>
                  <a:pt x="0" y="0"/>
                </a:moveTo>
                <a:lnTo>
                  <a:pt x="13486171" y="0"/>
                </a:lnTo>
                <a:lnTo>
                  <a:pt x="13486171" y="7650400"/>
                </a:lnTo>
                <a:lnTo>
                  <a:pt x="0" y="765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/>
          <p:cNvSpPr/>
          <p:nvPr/>
        </p:nvSpPr>
        <p:spPr>
          <a:xfrm>
            <a:off x="-4860153" y="4686300"/>
            <a:ext cx="7131368" cy="7131368"/>
          </a:xfrm>
          <a:custGeom>
            <a:avLst/>
            <a:gdLst/>
            <a:ahLst/>
            <a:cxnLst/>
            <a:rect l="l" t="t" r="r" b="b"/>
            <a:pathLst>
              <a:path w="7131368" h="7131368">
                <a:moveTo>
                  <a:pt x="0" y="0"/>
                </a:moveTo>
                <a:lnTo>
                  <a:pt x="7131368" y="0"/>
                </a:lnTo>
                <a:lnTo>
                  <a:pt x="7131368" y="7131368"/>
                </a:lnTo>
                <a:lnTo>
                  <a:pt x="0" y="713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69393" y="3013307"/>
            <a:ext cx="12216173" cy="41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7"/>
              </a:lnSpc>
            </a:pPr>
            <a:endParaRPr lang="en-US" sz="2400" dirty="0">
              <a:solidFill>
                <a:srgbClr val="054189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455888" y="-2012934"/>
            <a:ext cx="10052481" cy="10052481"/>
          </a:xfrm>
          <a:custGeom>
            <a:avLst/>
            <a:gdLst/>
            <a:ahLst/>
            <a:cxnLst/>
            <a:rect l="l" t="t" r="r" b="b"/>
            <a:pathLst>
              <a:path w="10052481" h="10052481">
                <a:moveTo>
                  <a:pt x="0" y="0"/>
                </a:moveTo>
                <a:lnTo>
                  <a:pt x="10052481" y="0"/>
                </a:lnTo>
                <a:lnTo>
                  <a:pt x="10052481" y="10052481"/>
                </a:lnTo>
                <a:lnTo>
                  <a:pt x="0" y="10052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/>
          <p:nvPr/>
        </p:nvSpPr>
        <p:spPr>
          <a:xfrm>
            <a:off x="3897551" y="68838"/>
            <a:ext cx="971942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4"/>
              </a:lnSpc>
            </a:pPr>
            <a:r>
              <a:rPr lang="pl-PL" sz="5995" b="1" dirty="0">
                <a:solidFill>
                  <a:schemeClr val="bg1">
                    <a:lumMod val="9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e-zasoby</a:t>
            </a:r>
            <a:endParaRPr lang="en-US" sz="5995" b="1" dirty="0">
              <a:solidFill>
                <a:schemeClr val="bg1">
                  <a:lumMod val="95000"/>
                </a:schemeClr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DD5A694-7D85-4E60-9985-12DBF2941F3A}"/>
              </a:ext>
            </a:extLst>
          </p:cNvPr>
          <p:cNvSpPr txBox="1"/>
          <p:nvPr/>
        </p:nvSpPr>
        <p:spPr>
          <a:xfrm>
            <a:off x="1930195" y="1643405"/>
            <a:ext cx="14910004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Elektroniczne wersje książek, artykułów z różnych dziedzin nauki, opublikowanych przez czołowych światowych i polskich wydawców.</a:t>
            </a:r>
          </a:p>
          <a:p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Dostęp do opłacanych przez </a:t>
            </a:r>
            <a:r>
              <a:rPr lang="pl-PL" sz="2000" b="0" i="0" dirty="0" err="1">
                <a:solidFill>
                  <a:schemeClr val="bg1"/>
                </a:solidFill>
                <a:effectLst/>
                <a:latin typeface="Now" panose="020B0604020202020204" charset="-18"/>
              </a:rPr>
              <a:t>URad</a:t>
            </a:r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 elektronicznych serwisów online oraz baz danych jest bezpłatny i przeznaczony wyłącznie dla pracowników, doktorantów i studentów.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Now" panose="020B0604020202020204" charset="-18"/>
              </a:rPr>
              <a:t>Z e-zasobów  można korzystać </a:t>
            </a:r>
            <a:r>
              <a:rPr lang="pl-PL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w sieci uniwersyteckiej </a:t>
            </a:r>
          </a:p>
          <a:p>
            <a:r>
              <a:rPr lang="pl-PL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(bez dodatkowego logowania), z komputerów domowych i urządzeń mobilnych logując się w domenie </a:t>
            </a:r>
            <a:r>
              <a:rPr lang="pl-PL" sz="2000" b="0" i="0" dirty="0">
                <a:solidFill>
                  <a:srgbClr val="00B0F0"/>
                </a:solidFill>
                <a:effectLst/>
                <a:latin typeface="Now" panose="020B0604020202020204" charset="-18"/>
              </a:rPr>
              <a:t>urad.edu.pl </a:t>
            </a:r>
            <a:r>
              <a:rPr lang="pl-PL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(hasło jak do </a:t>
            </a:r>
            <a:r>
              <a:rPr lang="pl-PL" sz="20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Teams</a:t>
            </a:r>
            <a:r>
              <a:rPr lang="pl-PL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 i poczty </a:t>
            </a:r>
            <a:r>
              <a:rPr lang="pl-PL" sz="20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URad</a:t>
            </a:r>
            <a:r>
              <a:rPr lang="pl-PL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Now" panose="020B0604020202020204" charset="-18"/>
              </a:rPr>
              <a:t>).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Now" panose="020B0604020202020204" charset="-18"/>
              </a:rPr>
              <a:t>Wszystkie bazy danych oraz serwisy czasopism i książek online (licencjonowane, testowe) wymienione są na stronie WWW BU </a:t>
            </a:r>
            <a:r>
              <a:rPr lang="pl-PL" sz="2000" dirty="0" err="1">
                <a:solidFill>
                  <a:schemeClr val="bg1">
                    <a:lumMod val="95000"/>
                  </a:schemeClr>
                </a:solidFill>
                <a:latin typeface="Now" panose="020B0604020202020204" charset="-18"/>
              </a:rPr>
              <a:t>URad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Now" panose="020B0604020202020204" charset="-18"/>
              </a:rPr>
              <a:t> w zakładce </a:t>
            </a:r>
            <a:r>
              <a:rPr lang="pl-PL" sz="2000" b="1" i="1" dirty="0">
                <a:solidFill>
                  <a:schemeClr val="bg1">
                    <a:lumMod val="95000"/>
                  </a:schemeClr>
                </a:solidFill>
                <a:latin typeface="Now" panose="020B0604020202020204" charset="-18"/>
              </a:rPr>
              <a:t>Bazy Danych.</a:t>
            </a:r>
          </a:p>
          <a:p>
            <a:pPr algn="just"/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Dyżurujący bibliotekarz służy pomocą w obsłudze baz danych.</a:t>
            </a:r>
          </a:p>
          <a:p>
            <a:pPr algn="just"/>
            <a:endParaRPr lang="pl-PL" sz="20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algn="just"/>
            <a:r>
              <a:rPr lang="pl-PL" sz="20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Dozwolone wykorzystanie baz:</a:t>
            </a:r>
          </a:p>
          <a:p>
            <a:pPr algn="just"/>
            <a:endParaRPr lang="pl-PL" sz="20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algn="just"/>
            <a:r>
              <a:rPr lang="pl-PL" sz="2000" dirty="0">
                <a:solidFill>
                  <a:schemeClr val="bg1"/>
                </a:solidFill>
                <a:latin typeface="Now" panose="020B0604020202020204" charset="-18"/>
              </a:rPr>
              <a:t>-</a:t>
            </a:r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przeszukiwanie i wgląd w zasoby elektroniczne;</a:t>
            </a:r>
          </a:p>
          <a:p>
            <a:pPr algn="just"/>
            <a:endParaRPr lang="pl-PL" sz="20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r>
              <a:rPr lang="pl-PL" sz="2000" dirty="0">
                <a:solidFill>
                  <a:schemeClr val="bg1"/>
                </a:solidFill>
                <a:latin typeface="Now" panose="020B0604020202020204" charset="-18"/>
              </a:rPr>
              <a:t>-</a:t>
            </a:r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wykonywanie pojedynczych kopii publikacji udostępnionych online na nośniku elektronicznym lub papierowym do celów edukacyjnych i badawczych. Kopie mogą być wykonane tylko na zasadach określonych przez licencjodawcę posiadającego prawa do udostępnienia kopiowanych materiałów;</a:t>
            </a:r>
          </a:p>
          <a:p>
            <a:endParaRPr lang="pl-PL" sz="20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r>
              <a:rPr lang="pl-PL" sz="2000" dirty="0">
                <a:solidFill>
                  <a:schemeClr val="bg1"/>
                </a:solidFill>
                <a:latin typeface="Now" panose="020B0604020202020204" charset="-18"/>
              </a:rPr>
              <a:t>-</a:t>
            </a:r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tworzenie indywidualnych kolekcji dokumentów elektronicznych, w tym </a:t>
            </a:r>
          </a:p>
          <a:p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ich zapisywanie na nośniku elektronicznym i drukowanie. Kolekcje takie można tworzyć tylko na czas i w związku </a:t>
            </a:r>
          </a:p>
          <a:p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z podjętym kształceniem się i działalnością nauką.</a:t>
            </a:r>
          </a:p>
          <a:p>
            <a:endParaRPr lang="pl-PL" sz="2000" b="0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r>
              <a:rPr lang="pl-PL" sz="2000" b="1" i="0" dirty="0">
                <a:solidFill>
                  <a:srgbClr val="1E2127"/>
                </a:solidFill>
                <a:effectLst/>
                <a:latin typeface="Now" panose="020B0604020202020204" charset="-18"/>
              </a:rPr>
              <a:t> </a:t>
            </a:r>
            <a:r>
              <a:rPr lang="pl-PL" sz="20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Niedozwolone wykorzystanie baz:</a:t>
            </a:r>
          </a:p>
          <a:p>
            <a:endParaRPr lang="pl-PL" sz="2000" b="1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- sprzedaż, odsprzedaż, wynajem</a:t>
            </a:r>
            <a:r>
              <a:rPr lang="pl-PL" sz="2000" b="1" dirty="0">
                <a:solidFill>
                  <a:schemeClr val="bg1"/>
                </a:solidFill>
                <a:latin typeface="Now" panose="020B0604020202020204" charset="-18"/>
              </a:rPr>
              <a:t>, </a:t>
            </a:r>
            <a:r>
              <a:rPr lang="pl-PL" sz="2000" b="0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do działalności komercyjnej</a:t>
            </a:r>
          </a:p>
          <a:p>
            <a:endParaRPr lang="pl-PL" sz="2400" dirty="0">
              <a:solidFill>
                <a:schemeClr val="bg1"/>
              </a:solidFill>
              <a:effectLst/>
              <a:latin typeface="+mj-lt"/>
            </a:endParaRP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9213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1121" y="-5052894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7478" y="4417496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58361" y="4417496"/>
            <a:ext cx="10349916" cy="10349916"/>
          </a:xfrm>
          <a:custGeom>
            <a:avLst/>
            <a:gdLst/>
            <a:ahLst/>
            <a:cxnLst/>
            <a:rect l="l" t="t" r="r" b="b"/>
            <a:pathLst>
              <a:path w="10349916" h="10349916">
                <a:moveTo>
                  <a:pt x="0" y="0"/>
                </a:moveTo>
                <a:lnTo>
                  <a:pt x="10349916" y="0"/>
                </a:lnTo>
                <a:lnTo>
                  <a:pt x="10349916" y="10349916"/>
                </a:lnTo>
                <a:lnTo>
                  <a:pt x="0" y="103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91512" y="301497"/>
            <a:ext cx="3278633" cy="3278633"/>
          </a:xfrm>
          <a:custGeom>
            <a:avLst/>
            <a:gdLst/>
            <a:ahLst/>
            <a:cxnLst/>
            <a:rect l="l" t="t" r="r" b="b"/>
            <a:pathLst>
              <a:path w="3278633" h="3278633">
                <a:moveTo>
                  <a:pt x="0" y="0"/>
                </a:moveTo>
                <a:lnTo>
                  <a:pt x="3278633" y="0"/>
                </a:lnTo>
                <a:lnTo>
                  <a:pt x="3278633" y="3278633"/>
                </a:lnTo>
                <a:lnTo>
                  <a:pt x="0" y="3278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89256" y="-1019785"/>
            <a:ext cx="3278633" cy="3278633"/>
          </a:xfrm>
          <a:custGeom>
            <a:avLst/>
            <a:gdLst/>
            <a:ahLst/>
            <a:cxnLst/>
            <a:rect l="l" t="t" r="r" b="b"/>
            <a:pathLst>
              <a:path w="3278633" h="3278633">
                <a:moveTo>
                  <a:pt x="0" y="0"/>
                </a:moveTo>
                <a:lnTo>
                  <a:pt x="3278633" y="0"/>
                </a:lnTo>
                <a:lnTo>
                  <a:pt x="3278633" y="3278633"/>
                </a:lnTo>
                <a:lnTo>
                  <a:pt x="0" y="3278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940813"/>
            <a:ext cx="15502129" cy="5255415"/>
          </a:xfrm>
          <a:custGeom>
            <a:avLst/>
            <a:gdLst/>
            <a:ahLst/>
            <a:cxnLst/>
            <a:rect l="l" t="t" r="r" b="b"/>
            <a:pathLst>
              <a:path w="15502129" h="5255415">
                <a:moveTo>
                  <a:pt x="0" y="0"/>
                </a:moveTo>
                <a:lnTo>
                  <a:pt x="15502129" y="0"/>
                </a:lnTo>
                <a:lnTo>
                  <a:pt x="15502129" y="5255415"/>
                </a:lnTo>
                <a:lnTo>
                  <a:pt x="0" y="52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96018" y="170234"/>
            <a:ext cx="8975994" cy="270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1"/>
              </a:lnSpc>
            </a:pPr>
            <a:r>
              <a:rPr lang="en-US" sz="7779" b="1" u="sng" dirty="0">
                <a:solidFill>
                  <a:schemeClr val="bg1">
                    <a:lumMod val="9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  <a:hlinkClick r:id="rId10" tooltip="https://omega.uniwersytetradom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BAZA WIEDZY</a:t>
            </a:r>
          </a:p>
          <a:p>
            <a:pPr algn="ctr">
              <a:lnSpc>
                <a:spcPts val="10891"/>
              </a:lnSpc>
            </a:pPr>
            <a:endParaRPr lang="en-US" sz="7779" b="1" u="sng" dirty="0">
              <a:solidFill>
                <a:srgbClr val="0000FF"/>
              </a:solidFill>
              <a:latin typeface="Open Sans Bold"/>
              <a:ea typeface="Open Sans Bold"/>
              <a:cs typeface="Open Sans Bold"/>
              <a:sym typeface="Open Sans Bold"/>
              <a:hlinkClick r:id="rId10" tooltip="https://omega.uniwersytetradom.pl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8700" y="4214975"/>
            <a:ext cx="15502129" cy="5255415"/>
          </a:xfrm>
          <a:custGeom>
            <a:avLst/>
            <a:gdLst/>
            <a:ahLst/>
            <a:cxnLst/>
            <a:rect l="l" t="t" r="r" b="b"/>
            <a:pathLst>
              <a:path w="15502129" h="5255415">
                <a:moveTo>
                  <a:pt x="0" y="0"/>
                </a:moveTo>
                <a:lnTo>
                  <a:pt x="15502129" y="0"/>
                </a:lnTo>
                <a:lnTo>
                  <a:pt x="15502129" y="5255415"/>
                </a:lnTo>
                <a:lnTo>
                  <a:pt x="0" y="52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8167" y="2932608"/>
            <a:ext cx="14912833" cy="567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9"/>
              </a:lnSpc>
            </a:pP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Baza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Wiedzy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Uniwersytetu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Radomskiego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im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Kazimierza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Pułaskiego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jest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miejscem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ewidencji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archiwizacji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upowszechniania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dorobku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naukowego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dydaktycznego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pracowników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oraz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doktorantów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URad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 </a:t>
            </a:r>
          </a:p>
          <a:p>
            <a:pPr algn="ctr">
              <a:lnSpc>
                <a:spcPts val="3659"/>
              </a:lnSpc>
            </a:pPr>
            <a:r>
              <a:rPr lang="en-US" sz="2613" b="1" dirty="0">
                <a:solidFill>
                  <a:schemeClr val="bg1"/>
                </a:solidFill>
                <a:latin typeface="Now" panose="020B0604020202020204" charset="-18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https://omega.uniwersytetradom.pl/</a:t>
            </a:r>
            <a:endParaRPr lang="pl-PL" sz="2613" b="1" dirty="0">
              <a:solidFill>
                <a:schemeClr val="bg1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ctr">
              <a:lnSpc>
                <a:spcPts val="3659"/>
              </a:lnSpc>
            </a:pPr>
            <a:endParaRPr lang="en-US" sz="2613" dirty="0">
              <a:solidFill>
                <a:srgbClr val="F5F5E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ctr">
              <a:lnSpc>
                <a:spcPts val="3659"/>
              </a:lnSpc>
            </a:pP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Baza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Wiedzy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gromadzi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informacje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o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artykułach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monografiach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rozdziałach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z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monografii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materiałach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pokonferencyjnych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innych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osiągnięciach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pracowników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doktorantów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URad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 Portal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prezentuje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indywidualne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profile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naukowe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pracowników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gdzie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oprócz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publikacji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widoczna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jest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aktywność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zawodowa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,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cytowania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publikacji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z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baz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Web of Science, Scopus, Google Scholar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oraz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Indeks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13" dirty="0" err="1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Hirscha</a:t>
            </a:r>
            <a:r>
              <a:rPr lang="en-US" sz="2613" dirty="0">
                <a:solidFill>
                  <a:srgbClr val="F5F5E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. </a:t>
            </a:r>
          </a:p>
          <a:p>
            <a:pPr algn="ctr">
              <a:lnSpc>
                <a:spcPts val="3659"/>
              </a:lnSpc>
            </a:pPr>
            <a:endParaRPr lang="en-US" sz="261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59"/>
              </a:lnSpc>
            </a:pPr>
            <a:endParaRPr lang="en-US" sz="261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2879" y="886675"/>
            <a:ext cx="13034969" cy="9400325"/>
          </a:xfrm>
          <a:custGeom>
            <a:avLst/>
            <a:gdLst/>
            <a:ahLst/>
            <a:cxnLst/>
            <a:rect l="l" t="t" r="r" b="b"/>
            <a:pathLst>
              <a:path w="10497760" h="9400325">
                <a:moveTo>
                  <a:pt x="0" y="0"/>
                </a:moveTo>
                <a:lnTo>
                  <a:pt x="10497760" y="0"/>
                </a:lnTo>
                <a:lnTo>
                  <a:pt x="10497760" y="9400325"/>
                </a:lnTo>
                <a:lnTo>
                  <a:pt x="0" y="940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73064" y="2474269"/>
            <a:ext cx="11399936" cy="7174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214" lvl="2" indent="-170405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Budynek Biblioteki Uniwersyteckiej jest przystosowany architektonicznie </a:t>
            </a:r>
          </a:p>
          <a:p>
            <a:pPr marL="511214" lvl="2" indent="-170405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 sprzętowo do obsługi osób z różnego rodzaju niepełnosprawnościami: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miejsca parkingowe dla pojazdów osób z niepełnosprawnościami,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podjazd dla osób poruszających się na wózkach,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winda wewnętrzna,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napisy informacyjne w alfabecie Braille’a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toaleta przystosowana dla osób z niepełnosprawnościami,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dostęp do stanowisk wyposażonych w specjalistyczny sprzęt wspomagający ułatwiający korzystanie z komputera oraz zasobów bibliotecznych </a:t>
            </a:r>
          </a:p>
          <a:p>
            <a:pPr marL="340809" lvl="2" algn="l">
              <a:lnSpc>
                <a:spcPts val="3273"/>
              </a:lnSpc>
            </a:pPr>
            <a:endParaRPr lang="pl-PL" sz="2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340809" lvl="2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Stanowiska ze sprzętem specjalistycznym znajdują się: 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 Pokojach Cichej Nauki w Czytelni Książek i Czasopism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stanowiska 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dla osób niewidomych i słabowidzących 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 Czytelni Książek i Czasopism oraz Czytelni Pracy Twórczej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– stanowiska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dla osób z niepełnosprawnością ruchową.</a:t>
            </a:r>
          </a:p>
          <a:p>
            <a:pPr marL="340809" lvl="2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Szczegółowe informacje znajdują się na stronie www BU  w zakładce </a:t>
            </a:r>
            <a:r>
              <a:rPr lang="pl-P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BIBLIOTEKA BEZ BARIER</a:t>
            </a:r>
            <a:endParaRPr lang="en-US" sz="2236" b="1" dirty="0">
              <a:solidFill>
                <a:schemeClr val="bg1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454353" y="891645"/>
            <a:ext cx="4440767" cy="4554335"/>
          </a:xfrm>
          <a:custGeom>
            <a:avLst/>
            <a:gdLst/>
            <a:ahLst/>
            <a:cxnLst/>
            <a:rect l="l" t="t" r="r" b="b"/>
            <a:pathLst>
              <a:path w="7479715" h="4554335">
                <a:moveTo>
                  <a:pt x="0" y="0"/>
                </a:moveTo>
                <a:lnTo>
                  <a:pt x="7479715" y="0"/>
                </a:lnTo>
                <a:lnTo>
                  <a:pt x="7479715" y="4554335"/>
                </a:lnTo>
                <a:lnTo>
                  <a:pt x="0" y="4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56686" y="1111412"/>
            <a:ext cx="4011930" cy="4114800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" b="-2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8336" y="1107273"/>
            <a:ext cx="10092304" cy="122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BIBLIOTEKA BEZ BARIER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271" y="1370681"/>
            <a:ext cx="12197860" cy="8449101"/>
          </a:xfrm>
          <a:custGeom>
            <a:avLst/>
            <a:gdLst/>
            <a:ahLst/>
            <a:cxnLst/>
            <a:rect l="l" t="t" r="r" b="b"/>
            <a:pathLst>
              <a:path w="12197860" h="8449101">
                <a:moveTo>
                  <a:pt x="0" y="0"/>
                </a:moveTo>
                <a:lnTo>
                  <a:pt x="12197860" y="0"/>
                </a:lnTo>
                <a:lnTo>
                  <a:pt x="12197860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2203" y="534038"/>
            <a:ext cx="7250786" cy="106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6"/>
              </a:lnSpc>
            </a:pPr>
            <a:r>
              <a:rPr lang="en-US" sz="7996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Biblioteka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23961" y="2100473"/>
            <a:ext cx="11257484" cy="888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 Bibliotece Uniwersyteckiej prezentujemy:</a:t>
            </a:r>
          </a:p>
          <a:p>
            <a:pPr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stałą Galerię KREART, w której zgromadzono obrazy, grafiki, rzeźby i rysunki wykonane przez studentów Wydziału Sztuki Uniwersytetu, </a:t>
            </a: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stałą ekspozycję promującą wydziały URad.,</a:t>
            </a: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dzieła sztuki polskich i światowej sławy artystów,</a:t>
            </a: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wystawy czasowe o różnej tematyce.</a:t>
            </a: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301890" y="-3383389"/>
            <a:ext cx="8695311" cy="8695311"/>
          </a:xfrm>
          <a:custGeom>
            <a:avLst/>
            <a:gdLst/>
            <a:ahLst/>
            <a:cxnLst/>
            <a:rect l="l" t="t" r="r" b="b"/>
            <a:pathLst>
              <a:path w="8695311" h="8695311">
                <a:moveTo>
                  <a:pt x="0" y="0"/>
                </a:moveTo>
                <a:lnTo>
                  <a:pt x="8695311" y="0"/>
                </a:lnTo>
                <a:lnTo>
                  <a:pt x="8695311" y="8695311"/>
                </a:lnTo>
                <a:lnTo>
                  <a:pt x="0" y="86953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4084" y="4374132"/>
            <a:ext cx="4825911" cy="4114800"/>
          </a:xfrm>
          <a:custGeom>
            <a:avLst/>
            <a:gdLst/>
            <a:ahLst/>
            <a:cxnLst/>
            <a:rect l="l" t="t" r="r" b="b"/>
            <a:pathLst>
              <a:path w="4825911" h="4114800">
                <a:moveTo>
                  <a:pt x="0" y="0"/>
                </a:moveTo>
                <a:lnTo>
                  <a:pt x="4825911" y="0"/>
                </a:lnTo>
                <a:lnTo>
                  <a:pt x="4825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81" b="-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59456" y="5484211"/>
            <a:ext cx="8695311" cy="8695311"/>
          </a:xfrm>
          <a:custGeom>
            <a:avLst/>
            <a:gdLst/>
            <a:ahLst/>
            <a:cxnLst/>
            <a:rect l="l" t="t" r="r" b="b"/>
            <a:pathLst>
              <a:path w="8695311" h="8695311">
                <a:moveTo>
                  <a:pt x="0" y="0"/>
                </a:moveTo>
                <a:lnTo>
                  <a:pt x="8695311" y="0"/>
                </a:lnTo>
                <a:lnTo>
                  <a:pt x="8695311" y="8695311"/>
                </a:lnTo>
                <a:lnTo>
                  <a:pt x="0" y="8695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6382" y="575567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33785" y="-3642731"/>
            <a:ext cx="12059536" cy="12059536"/>
          </a:xfrm>
          <a:custGeom>
            <a:avLst/>
            <a:gdLst/>
            <a:ahLst/>
            <a:cxnLst/>
            <a:rect l="l" t="t" r="r" b="b"/>
            <a:pathLst>
              <a:path w="12059536" h="12059536">
                <a:moveTo>
                  <a:pt x="0" y="0"/>
                </a:moveTo>
                <a:lnTo>
                  <a:pt x="12059536" y="0"/>
                </a:lnTo>
                <a:lnTo>
                  <a:pt x="12059536" y="12059536"/>
                </a:lnTo>
                <a:lnTo>
                  <a:pt x="0" y="1205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68685" y="800100"/>
            <a:ext cx="8674694" cy="8035543"/>
          </a:xfrm>
          <a:custGeom>
            <a:avLst/>
            <a:gdLst/>
            <a:ahLst/>
            <a:cxnLst/>
            <a:rect l="l" t="t" r="r" b="b"/>
            <a:pathLst>
              <a:path w="8674694" h="7401681">
                <a:moveTo>
                  <a:pt x="0" y="0"/>
                </a:moveTo>
                <a:lnTo>
                  <a:pt x="8674694" y="0"/>
                </a:lnTo>
                <a:lnTo>
                  <a:pt x="8674694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9601" y="391734"/>
            <a:ext cx="7178418" cy="3538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6"/>
              </a:lnSpc>
            </a:pPr>
            <a:r>
              <a:rPr lang="pl-PL" sz="7655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Ambasadorzy Biblioteki </a:t>
            </a:r>
            <a:r>
              <a:rPr lang="pl-PL" sz="7655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URad</a:t>
            </a:r>
            <a:endParaRPr lang="en-US" sz="7655" b="1" dirty="0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64262" y="1059645"/>
            <a:ext cx="8500582" cy="894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pl-PL" sz="2636" dirty="0">
                <a:solidFill>
                  <a:srgbClr val="F5F5EF"/>
                </a:solidFill>
                <a:latin typeface="+mj-lt"/>
                <a:ea typeface="Now"/>
                <a:cs typeface="Now"/>
                <a:sym typeface="Now"/>
              </a:rPr>
              <a:t>Zapraszamy studentów, którzy chcieliby promować zasoby</a:t>
            </a:r>
          </a:p>
          <a:p>
            <a:pPr algn="ctr">
              <a:lnSpc>
                <a:spcPts val="3690"/>
              </a:lnSpc>
            </a:pPr>
            <a:r>
              <a:rPr lang="pl-PL" sz="2636" dirty="0">
                <a:solidFill>
                  <a:srgbClr val="F5F5EF"/>
                </a:solidFill>
                <a:latin typeface="+mj-lt"/>
                <a:ea typeface="Now"/>
                <a:cs typeface="Now"/>
                <a:sym typeface="Now"/>
              </a:rPr>
              <a:t> i usługi biblioteczne w środowisku akademickim </a:t>
            </a:r>
            <a:r>
              <a:rPr lang="pl-PL" sz="2636" dirty="0">
                <a:solidFill>
                  <a:srgbClr val="F5F5EF"/>
                </a:solidFill>
                <a:latin typeface="+mj-lt"/>
                <a:ea typeface="Now"/>
                <a:cs typeface="Now"/>
                <a:sym typeface="Wingdings" panose="05000000000000000000" pitchFamily="2" charset="2"/>
              </a:rPr>
              <a:t></a:t>
            </a:r>
          </a:p>
          <a:p>
            <a:pPr algn="ctr">
              <a:lnSpc>
                <a:spcPts val="3690"/>
              </a:lnSpc>
            </a:pPr>
            <a:endParaRPr lang="pl-PL" sz="2636" dirty="0">
              <a:solidFill>
                <a:srgbClr val="F5F5EF"/>
              </a:solidFill>
              <a:latin typeface="+mj-lt"/>
              <a:ea typeface="Now"/>
              <a:cs typeface="Now"/>
              <a:sym typeface="Now"/>
            </a:endParaRPr>
          </a:p>
          <a:p>
            <a:pPr algn="l" fontAlgn="base"/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Zadania ambasadora biblioteki? </a:t>
            </a:r>
          </a:p>
          <a:p>
            <a:pPr algn="l" fontAlgn="base"/>
            <a:r>
              <a:rPr lang="pl-PL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 p</a:t>
            </a:r>
            <a:r>
              <a:rPr lang="pl-PL" sz="24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romocja, reprezentacja, zbieranie opinii, działanie prospołeczne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 </a:t>
            </a:r>
          </a:p>
          <a:p>
            <a:pPr algn="l" fontAlgn="base"/>
            <a:endParaRPr lang="pl-PL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l" fontAlgn="base"/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Co zyskują ambasadorzy? </a:t>
            </a:r>
          </a:p>
          <a:p>
            <a:pPr algn="l" fontAlgn="base"/>
            <a:endParaRPr lang="pl-PL" sz="2400" b="0" i="0" dirty="0">
              <a:solidFill>
                <a:schemeClr val="bg1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l"/>
            <a:r>
              <a:rPr lang="pl-PL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 m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ożliwość aktywnego wpływu na rozwój biblioteki i wspieranie społeczności akademickiej,</a:t>
            </a:r>
          </a:p>
          <a:p>
            <a:pPr algn="l"/>
            <a:r>
              <a:rPr lang="pl-PL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-s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zansę na rozwijanie własnych umiejętności literackich, promocyjnych i komunikacyjnych, </a:t>
            </a:r>
          </a:p>
          <a:p>
            <a:pPr marL="285750" indent="-285750" algn="l"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wsparcie merytoryczne ,</a:t>
            </a:r>
          </a:p>
          <a:p>
            <a:pPr marL="285750" indent="-285750" algn="l"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pomoc przy sporządzaniu bibliografii do własnych prac dyplomowych,</a:t>
            </a:r>
          </a:p>
          <a:p>
            <a:pPr marL="285750" indent="-285750" algn="l"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większą liczbę </a:t>
            </a:r>
            <a:r>
              <a:rPr lang="pl-PL" sz="2400" b="0" i="0" dirty="0" err="1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wypożyczeń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,</a:t>
            </a:r>
          </a:p>
          <a:p>
            <a:pPr marL="285750" indent="-285750" algn="l">
              <a:buFontTx/>
              <a:buChar char="-"/>
            </a:pPr>
            <a:endParaRPr lang="pl-PL" sz="2400" b="0" i="0" dirty="0">
              <a:solidFill>
                <a:schemeClr val="bg1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3690"/>
              </a:lnSpc>
            </a:pPr>
            <a:r>
              <a:rPr lang="pl-PL" sz="2800" dirty="0">
                <a:solidFill>
                  <a:srgbClr val="F5F5EF"/>
                </a:solidFill>
                <a:latin typeface="+mj-lt"/>
                <a:ea typeface="Now"/>
                <a:cs typeface="Now"/>
                <a:sym typeface="Now"/>
              </a:rPr>
              <a:t>Kontakt: Magdalena Szwagierek</a:t>
            </a:r>
          </a:p>
          <a:p>
            <a:pPr algn="ctr">
              <a:lnSpc>
                <a:spcPts val="3690"/>
              </a:lnSpc>
            </a:pPr>
            <a:r>
              <a:rPr lang="pl-PL" sz="2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pok. 116 tel. +48 48 361 7908</a:t>
            </a:r>
            <a:endParaRPr lang="pl-PL" sz="2636" dirty="0">
              <a:solidFill>
                <a:schemeClr val="bg1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90"/>
              </a:lnSpc>
            </a:pPr>
            <a:endParaRPr lang="pl-PL" sz="2636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90"/>
              </a:lnSpc>
            </a:pPr>
            <a:endParaRPr lang="pl-PL" sz="2636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90"/>
              </a:lnSpc>
            </a:pPr>
            <a:endParaRPr lang="en-US" sz="2636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1332" y="5134803"/>
            <a:ext cx="5629701" cy="4114800"/>
          </a:xfrm>
          <a:custGeom>
            <a:avLst/>
            <a:gdLst/>
            <a:ahLst/>
            <a:cxnLst/>
            <a:rect l="l" t="t" r="r" b="b"/>
            <a:pathLst>
              <a:path w="5629701" h="4114800">
                <a:moveTo>
                  <a:pt x="0" y="0"/>
                </a:moveTo>
                <a:lnTo>
                  <a:pt x="5629701" y="0"/>
                </a:lnTo>
                <a:lnTo>
                  <a:pt x="5629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4" b="-3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63003" y="7542186"/>
            <a:ext cx="5712218" cy="5712218"/>
          </a:xfrm>
          <a:custGeom>
            <a:avLst/>
            <a:gdLst/>
            <a:ahLst/>
            <a:cxnLst/>
            <a:rect l="l" t="t" r="r" b="b"/>
            <a:pathLst>
              <a:path w="5712218" h="5712218">
                <a:moveTo>
                  <a:pt x="0" y="0"/>
                </a:moveTo>
                <a:lnTo>
                  <a:pt x="5712218" y="0"/>
                </a:lnTo>
                <a:lnTo>
                  <a:pt x="5712218" y="5712218"/>
                </a:lnTo>
                <a:lnTo>
                  <a:pt x="0" y="5712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17264" y="-3491203"/>
            <a:ext cx="6065782" cy="6065782"/>
          </a:xfrm>
          <a:custGeom>
            <a:avLst/>
            <a:gdLst/>
            <a:ahLst/>
            <a:cxnLst/>
            <a:rect l="l" t="t" r="r" b="b"/>
            <a:pathLst>
              <a:path w="6065782" h="6065782">
                <a:moveTo>
                  <a:pt x="0" y="0"/>
                </a:moveTo>
                <a:lnTo>
                  <a:pt x="6065782" y="0"/>
                </a:lnTo>
                <a:lnTo>
                  <a:pt x="6065782" y="6065782"/>
                </a:lnTo>
                <a:lnTo>
                  <a:pt x="0" y="6065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2294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1067" y="415640"/>
            <a:ext cx="6807200" cy="1837049"/>
            <a:chOff x="0" y="0"/>
            <a:chExt cx="9076267" cy="2449399"/>
          </a:xfrm>
        </p:grpSpPr>
        <p:sp>
          <p:nvSpPr>
            <p:cNvPr id="5" name="Freeform 5"/>
            <p:cNvSpPr/>
            <p:nvPr/>
          </p:nvSpPr>
          <p:spPr>
            <a:xfrm>
              <a:off x="16891" y="16891"/>
              <a:ext cx="9042400" cy="2415540"/>
            </a:xfrm>
            <a:custGeom>
              <a:avLst/>
              <a:gdLst/>
              <a:ahLst/>
              <a:cxnLst/>
              <a:rect l="l" t="t" r="r" b="b"/>
              <a:pathLst>
                <a:path w="9042400" h="2415540">
                  <a:moveTo>
                    <a:pt x="0" y="0"/>
                  </a:moveTo>
                  <a:lnTo>
                    <a:pt x="9042400" y="0"/>
                  </a:lnTo>
                  <a:lnTo>
                    <a:pt x="9042400" y="2415540"/>
                  </a:lnTo>
                  <a:lnTo>
                    <a:pt x="0" y="24155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9076182" cy="2449322"/>
            </a:xfrm>
            <a:custGeom>
              <a:avLst/>
              <a:gdLst/>
              <a:ahLst/>
              <a:cxnLst/>
              <a:rect l="l" t="t" r="r" b="b"/>
              <a:pathLst>
                <a:path w="9076182" h="2449322">
                  <a:moveTo>
                    <a:pt x="16891" y="0"/>
                  </a:moveTo>
                  <a:lnTo>
                    <a:pt x="9059291" y="0"/>
                  </a:lnTo>
                  <a:cubicBezTo>
                    <a:pt x="9068689" y="0"/>
                    <a:pt x="9076182" y="7620"/>
                    <a:pt x="9076182" y="16891"/>
                  </a:cubicBezTo>
                  <a:lnTo>
                    <a:pt x="9076182" y="2432431"/>
                  </a:lnTo>
                  <a:cubicBezTo>
                    <a:pt x="9076182" y="2441829"/>
                    <a:pt x="9068562" y="2449322"/>
                    <a:pt x="9059291" y="2449322"/>
                  </a:cubicBezTo>
                  <a:lnTo>
                    <a:pt x="16891" y="2449322"/>
                  </a:lnTo>
                  <a:cubicBezTo>
                    <a:pt x="7493" y="2449322"/>
                    <a:pt x="0" y="2441702"/>
                    <a:pt x="0" y="24324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432431"/>
                  </a:lnTo>
                  <a:lnTo>
                    <a:pt x="16891" y="2432431"/>
                  </a:lnTo>
                  <a:lnTo>
                    <a:pt x="16891" y="2415540"/>
                  </a:lnTo>
                  <a:lnTo>
                    <a:pt x="9059291" y="2415540"/>
                  </a:lnTo>
                  <a:lnTo>
                    <a:pt x="9059291" y="2432431"/>
                  </a:lnTo>
                  <a:lnTo>
                    <a:pt x="9042400" y="2432431"/>
                  </a:lnTo>
                  <a:lnTo>
                    <a:pt x="9042400" y="16891"/>
                  </a:lnTo>
                  <a:lnTo>
                    <a:pt x="9059291" y="16891"/>
                  </a:lnTo>
                  <a:lnTo>
                    <a:pt x="9059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023798" y="1906098"/>
            <a:ext cx="10830175" cy="1376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7"/>
              </a:lnSpc>
            </a:pPr>
            <a:r>
              <a:rPr lang="en-US" sz="8997" b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Dziękuję za uwagę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58792" y="3354714"/>
            <a:ext cx="11126949" cy="410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3"/>
              </a:lnSpc>
            </a:pP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Zapraszamy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korzystania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z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zasobów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Biblioteki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Uniwersytetu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</a:p>
          <a:p>
            <a:pPr algn="ctr">
              <a:lnSpc>
                <a:spcPts val="5032"/>
              </a:lnSpc>
            </a:pP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Odwiedź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nas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na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facebooku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</a:p>
          <a:p>
            <a:pPr algn="ctr">
              <a:lnSpc>
                <a:spcPts val="5033"/>
              </a:lnSpc>
            </a:pPr>
            <a:endParaRPr lang="en-US" sz="3594" b="1" dirty="0">
              <a:solidFill>
                <a:srgbClr val="07396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6232"/>
              </a:lnSpc>
            </a:pPr>
            <a:r>
              <a:rPr lang="en-US" sz="3800" b="1" u="sng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3" tooltip="https://biblioteka.uniwersytetradom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Strona</a:t>
            </a:r>
            <a:r>
              <a:rPr lang="en-US" sz="3800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3" tooltip="https://biblioteka.uniwersytetradom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800" b="1" u="sng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3" tooltip="https://biblioteka.uniwersytetradom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Biblioteki</a:t>
            </a:r>
            <a:endParaRPr lang="en-US" sz="3800" b="1" u="sng" dirty="0">
              <a:solidFill>
                <a:schemeClr val="tx2">
                  <a:lumMod val="75000"/>
                </a:schemeClr>
              </a:solidFill>
              <a:latin typeface="Now Bold"/>
              <a:ea typeface="Now Bold"/>
              <a:cs typeface="Now Bold"/>
              <a:sym typeface="Now Bold"/>
              <a:hlinkClick r:id="rId3" tooltip="https://biblioteka.uniwersytetradom.p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6232"/>
              </a:lnSpc>
            </a:pPr>
            <a:r>
              <a:rPr lang="en-US" sz="38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800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4" tooltip="https://www.instagram.com/bibl.uwra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Instagram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546733"/>
            <a:ext cx="5836417" cy="963933"/>
          </a:xfrm>
          <a:custGeom>
            <a:avLst/>
            <a:gdLst/>
            <a:ahLst/>
            <a:cxnLst/>
            <a:rect l="l" t="t" r="r" b="b"/>
            <a:pathLst>
              <a:path w="5836417" h="963933">
                <a:moveTo>
                  <a:pt x="0" y="0"/>
                </a:moveTo>
                <a:lnTo>
                  <a:pt x="5836417" y="0"/>
                </a:lnTo>
                <a:lnTo>
                  <a:pt x="5836417" y="963933"/>
                </a:lnTo>
                <a:lnTo>
                  <a:pt x="0" y="963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80525" y="7617794"/>
            <a:ext cx="11126949" cy="61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 b="1" u="sng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Facebook</a:t>
            </a:r>
          </a:p>
        </p:txBody>
      </p:sp>
      <p:pic>
        <p:nvPicPr>
          <p:cNvPr id="1026" name="Picture 2" descr="Insta: wektory i ilustracje do darmowego pobrania">
            <a:extLst>
              <a:ext uri="{FF2B5EF4-FFF2-40B4-BE49-F238E27FC236}">
                <a16:creationId xmlns:a16="http://schemas.microsoft.com/office/drawing/2014/main" id="{51079552-60C8-4C96-9208-FDEE46C3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68280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– zaloguj się lub zarejestruj">
            <a:extLst>
              <a:ext uri="{FF2B5EF4-FFF2-40B4-BE49-F238E27FC236}">
                <a16:creationId xmlns:a16="http://schemas.microsoft.com/office/drawing/2014/main" id="{49F88DB6-2EAC-4653-AC49-4CC214D8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78" y="7540090"/>
            <a:ext cx="691244" cy="6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59220" y="-406795"/>
            <a:ext cx="12948142" cy="12948142"/>
          </a:xfrm>
          <a:custGeom>
            <a:avLst/>
            <a:gdLst/>
            <a:ahLst/>
            <a:cxnLst/>
            <a:rect l="l" t="t" r="r" b="b"/>
            <a:pathLst>
              <a:path w="12948142" h="12948142">
                <a:moveTo>
                  <a:pt x="0" y="0"/>
                </a:moveTo>
                <a:lnTo>
                  <a:pt x="12948142" y="0"/>
                </a:lnTo>
                <a:lnTo>
                  <a:pt x="12948142" y="12948142"/>
                </a:lnTo>
                <a:lnTo>
                  <a:pt x="0" y="12948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47224" y="0"/>
            <a:ext cx="5228658" cy="5228658"/>
          </a:xfrm>
          <a:custGeom>
            <a:avLst/>
            <a:gdLst/>
            <a:ahLst/>
            <a:cxnLst/>
            <a:rect l="l" t="t" r="r" b="b"/>
            <a:pathLst>
              <a:path w="5228658" h="5228658">
                <a:moveTo>
                  <a:pt x="0" y="0"/>
                </a:moveTo>
                <a:lnTo>
                  <a:pt x="5228658" y="0"/>
                </a:lnTo>
                <a:lnTo>
                  <a:pt x="5228658" y="5228658"/>
                </a:lnTo>
                <a:lnTo>
                  <a:pt x="0" y="5228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790" y="2462109"/>
            <a:ext cx="9546702" cy="7288102"/>
          </a:xfrm>
          <a:custGeom>
            <a:avLst/>
            <a:gdLst/>
            <a:ahLst/>
            <a:cxnLst/>
            <a:rect l="l" t="t" r="r" b="b"/>
            <a:pathLst>
              <a:path w="9546702" h="7288102">
                <a:moveTo>
                  <a:pt x="0" y="0"/>
                </a:moveTo>
                <a:lnTo>
                  <a:pt x="9546702" y="0"/>
                </a:lnTo>
                <a:lnTo>
                  <a:pt x="9546702" y="7288102"/>
                </a:lnTo>
                <a:lnTo>
                  <a:pt x="0" y="7288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7709" y="3491288"/>
            <a:ext cx="9005904" cy="609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5"/>
              </a:lnSpc>
            </a:pP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Aby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wypożyczać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książki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należy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założyć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konto</a:t>
            </a:r>
            <a:endParaRPr lang="en-US" sz="2753" b="1" dirty="0">
              <a:solidFill>
                <a:srgbClr val="F5F5EF"/>
              </a:solidFill>
              <a:latin typeface="Now Medium"/>
              <a:ea typeface="Now Medium"/>
              <a:cs typeface="Now Medium"/>
              <a:sym typeface="Now Medium"/>
            </a:endParaRPr>
          </a:p>
          <a:p>
            <a:pPr algn="l">
              <a:lnSpc>
                <a:spcPts val="3855"/>
              </a:lnSpc>
            </a:pP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biblioteczne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. </a:t>
            </a:r>
          </a:p>
          <a:p>
            <a:pPr algn="l">
              <a:lnSpc>
                <a:spcPts val="3855"/>
              </a:lnSpc>
            </a:pPr>
            <a:endParaRPr lang="en-US" sz="2753" b="1" dirty="0">
              <a:solidFill>
                <a:srgbClr val="F5F5EF"/>
              </a:solidFill>
              <a:latin typeface="Now Medium"/>
              <a:ea typeface="Now Medium"/>
              <a:cs typeface="Now Medium"/>
              <a:sym typeface="Now Medium"/>
            </a:endParaRPr>
          </a:p>
          <a:p>
            <a:pPr marL="579674" lvl="2" indent="-193225" algn="l">
              <a:lnSpc>
                <a:spcPts val="3550"/>
              </a:lnSpc>
              <a:buFont typeface="Arial"/>
              <a:buChar char="⚬"/>
            </a:pP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samodzielnie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wypełnić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formularz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w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zakładce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: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rejestracja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pl-PL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użytkownika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(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elektroniczny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katalog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INTEGRO)</a:t>
            </a:r>
          </a:p>
          <a:p>
            <a:pPr marL="579674" lvl="2" indent="-193225" algn="l">
              <a:lnSpc>
                <a:spcPts val="3550"/>
              </a:lnSpc>
              <a:buFont typeface="Arial"/>
              <a:buChar char="⚬"/>
            </a:pP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zgłosić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osobiście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Wypożyczalni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ciągu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14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dni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od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daty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rejestracji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ważną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legitymacją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studencką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w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celu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weryfikacji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aktywacji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konta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algn="l">
              <a:lnSpc>
                <a:spcPts val="3550"/>
              </a:lnSpc>
            </a:pPr>
            <a:endParaRPr lang="en-US" sz="2535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550"/>
              </a:lnSpc>
            </a:pP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Niestawienie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się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w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tym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terminie</a:t>
            </a:r>
            <a:r>
              <a:rPr lang="pl-PL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,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spowoduje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automatyczne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usunięcie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konta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z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systemu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. </a:t>
            </a:r>
          </a:p>
          <a:p>
            <a:pPr marL="579754" lvl="2" indent="-193251" algn="l">
              <a:lnSpc>
                <a:spcPts val="3550"/>
              </a:lnSpc>
            </a:pPr>
            <a:endParaRPr lang="en-US" sz="2535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061553" y="316840"/>
            <a:ext cx="8226447" cy="9168746"/>
          </a:xfrm>
          <a:custGeom>
            <a:avLst/>
            <a:gdLst/>
            <a:ahLst/>
            <a:cxnLst/>
            <a:rect l="l" t="t" r="r" b="b"/>
            <a:pathLst>
              <a:path w="8226447" h="9168746">
                <a:moveTo>
                  <a:pt x="0" y="0"/>
                </a:moveTo>
                <a:lnTo>
                  <a:pt x="8226447" y="0"/>
                </a:lnTo>
                <a:lnTo>
                  <a:pt x="8226447" y="9168746"/>
                </a:lnTo>
                <a:lnTo>
                  <a:pt x="0" y="9168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1678" y="355931"/>
            <a:ext cx="9129651" cy="9129651"/>
          </a:xfrm>
          <a:custGeom>
            <a:avLst/>
            <a:gdLst/>
            <a:ahLst/>
            <a:cxnLst/>
            <a:rect l="l" t="t" r="r" b="b"/>
            <a:pathLst>
              <a:path w="9129651" h="9129651">
                <a:moveTo>
                  <a:pt x="0" y="0"/>
                </a:moveTo>
                <a:lnTo>
                  <a:pt x="9129651" y="0"/>
                </a:lnTo>
                <a:lnTo>
                  <a:pt x="9129651" y="9129651"/>
                </a:lnTo>
                <a:lnTo>
                  <a:pt x="0" y="9129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75365" y="580784"/>
            <a:ext cx="3391762" cy="3373261"/>
          </a:xfrm>
          <a:custGeom>
            <a:avLst/>
            <a:gdLst/>
            <a:ahLst/>
            <a:cxnLst/>
            <a:rect l="l" t="t" r="r" b="b"/>
            <a:pathLst>
              <a:path w="3391762" h="3373261">
                <a:moveTo>
                  <a:pt x="0" y="0"/>
                </a:moveTo>
                <a:lnTo>
                  <a:pt x="3391762" y="0"/>
                </a:lnTo>
                <a:lnTo>
                  <a:pt x="3391762" y="3373261"/>
                </a:lnTo>
                <a:lnTo>
                  <a:pt x="0" y="3373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17395" y="4614078"/>
            <a:ext cx="7430818" cy="4180253"/>
            <a:chOff x="0" y="0"/>
            <a:chExt cx="8924366" cy="50204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24289" cy="5020437"/>
            </a:xfrm>
            <a:custGeom>
              <a:avLst/>
              <a:gdLst/>
              <a:ahLst/>
              <a:cxnLst/>
              <a:rect l="l" t="t" r="r" b="b"/>
              <a:pathLst>
                <a:path w="8924289" h="5020437">
                  <a:moveTo>
                    <a:pt x="0" y="4604766"/>
                  </a:moveTo>
                  <a:lnTo>
                    <a:pt x="0" y="415671"/>
                  </a:lnTo>
                  <a:cubicBezTo>
                    <a:pt x="0" y="185801"/>
                    <a:pt x="185801" y="0"/>
                    <a:pt x="415671" y="0"/>
                  </a:cubicBezTo>
                  <a:lnTo>
                    <a:pt x="8508619" y="0"/>
                  </a:lnTo>
                  <a:cubicBezTo>
                    <a:pt x="8738615" y="0"/>
                    <a:pt x="8924289" y="185801"/>
                    <a:pt x="8924289" y="415671"/>
                  </a:cubicBezTo>
                  <a:lnTo>
                    <a:pt x="8924289" y="4603750"/>
                  </a:lnTo>
                  <a:cubicBezTo>
                    <a:pt x="8924289" y="4833747"/>
                    <a:pt x="8738488" y="5019421"/>
                    <a:pt x="8508619" y="5019421"/>
                  </a:cubicBezTo>
                  <a:lnTo>
                    <a:pt x="415671" y="5019421"/>
                  </a:lnTo>
                  <a:cubicBezTo>
                    <a:pt x="186817" y="5020437"/>
                    <a:pt x="0" y="4834763"/>
                    <a:pt x="0" y="4604766"/>
                  </a:cubicBezTo>
                  <a:close/>
                </a:path>
              </a:pathLst>
            </a:custGeom>
            <a:blipFill>
              <a:blip r:embed="rId14"/>
              <a:stretch>
                <a:fillRect l="-1931" t="-15801" r="-3293" b="-959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46731" y="108281"/>
            <a:ext cx="8767860" cy="235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1"/>
              </a:lnSpc>
            </a:pPr>
            <a:r>
              <a:rPr lang="en-US" sz="6328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 Książek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7311" y="-1961278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33859" y="918949"/>
            <a:ext cx="9707562" cy="8449101"/>
          </a:xfrm>
          <a:custGeom>
            <a:avLst/>
            <a:gdLst/>
            <a:ahLst/>
            <a:cxnLst/>
            <a:rect l="l" t="t" r="r" b="b"/>
            <a:pathLst>
              <a:path w="9707562" h="8449101">
                <a:moveTo>
                  <a:pt x="0" y="0"/>
                </a:moveTo>
                <a:lnTo>
                  <a:pt x="9707562" y="0"/>
                </a:lnTo>
                <a:lnTo>
                  <a:pt x="9707562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7318" y="1885495"/>
            <a:ext cx="7079987" cy="59071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168843" y="1112044"/>
            <a:ext cx="6090457" cy="152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>
                <a:solidFill>
                  <a:srgbClr val="09427D"/>
                </a:solidFill>
                <a:latin typeface="Now Bold"/>
                <a:ea typeface="Now Bold"/>
                <a:cs typeface="Now Bold"/>
                <a:sym typeface="Now Bold"/>
              </a:rPr>
              <a:t>Wypożyczalnia          Książek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30814" y="2911351"/>
            <a:ext cx="7566118" cy="654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7"/>
              </a:lnSpc>
            </a:pP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Konta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systemie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bibliotecznym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PROLIB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studentów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ważne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są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jednocześnie</a:t>
            </a:r>
            <a:endParaRPr lang="en-US" sz="2896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377"/>
              </a:lnSpc>
            </a:pP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datą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ważności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legitymacji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studenckiej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czyli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jeden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semestr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tj</a:t>
            </a:r>
            <a:r>
              <a:rPr lang="pl-PL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.: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endParaRPr lang="pl-PL" sz="2896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marL="457200" indent="-457200" algn="just">
              <a:lnSpc>
                <a:spcPts val="3377"/>
              </a:lnSpc>
              <a:buFontTx/>
              <a:buChar char="-"/>
            </a:pP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pl-PL" sz="2896" b="1" dirty="0">
                <a:solidFill>
                  <a:srgbClr val="162942"/>
                </a:solidFill>
                <a:latin typeface="Now"/>
                <a:ea typeface="Now Bold"/>
                <a:cs typeface="Now Bold"/>
                <a:sym typeface="Now"/>
              </a:rPr>
              <a:t> 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31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marca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danego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roku</a:t>
            </a:r>
            <a:endParaRPr lang="pl-PL" sz="2896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457200" indent="-457200" algn="just">
              <a:lnSpc>
                <a:spcPts val="3377"/>
              </a:lnSpc>
              <a:buFontTx/>
              <a:buChar char="-"/>
            </a:pP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 31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października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danego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roku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  <a:r>
              <a:rPr lang="en-US" sz="2896" b="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endParaRPr lang="pl-PL" sz="2896" b="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377"/>
              </a:lnSpc>
            </a:pP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Po t</a:t>
            </a:r>
            <a:r>
              <a:rPr lang="pl-PL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ych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da</a:t>
            </a:r>
            <a:r>
              <a:rPr lang="pl-PL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tach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konto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blokowane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automatycznie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377"/>
              </a:lnSpc>
            </a:pPr>
            <a:endParaRPr lang="en-US" sz="2896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77"/>
              </a:lnSpc>
            </a:pP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Prosimy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o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przybycie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biblioteki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77"/>
              </a:lnSpc>
            </a:pP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ważną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legitymacją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studencką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w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celu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weryfikacji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danych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ponownej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aktywacji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konta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</a:p>
          <a:p>
            <a:pPr algn="l">
              <a:lnSpc>
                <a:spcPts val="3377"/>
              </a:lnSpc>
            </a:pPr>
            <a:endParaRPr lang="en-US" sz="2896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77"/>
              </a:lnSpc>
            </a:pPr>
            <a:endParaRPr lang="en-US" sz="2896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773238" y="7305501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50078" y="1885495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1920" y="0"/>
            <a:ext cx="7557654" cy="10287000"/>
          </a:xfrm>
          <a:custGeom>
            <a:avLst/>
            <a:gdLst/>
            <a:ahLst/>
            <a:cxnLst/>
            <a:rect l="l" t="t" r="r" b="b"/>
            <a:pathLst>
              <a:path w="7557654" h="10287000">
                <a:moveTo>
                  <a:pt x="0" y="0"/>
                </a:moveTo>
                <a:lnTo>
                  <a:pt x="7557654" y="0"/>
                </a:lnTo>
                <a:lnTo>
                  <a:pt x="75576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42870" y="-4435109"/>
            <a:ext cx="8363635" cy="8363635"/>
          </a:xfrm>
          <a:custGeom>
            <a:avLst/>
            <a:gdLst/>
            <a:ahLst/>
            <a:cxnLst/>
            <a:rect l="l" t="t" r="r" b="b"/>
            <a:pathLst>
              <a:path w="8363635" h="8363635">
                <a:moveTo>
                  <a:pt x="0" y="0"/>
                </a:moveTo>
                <a:lnTo>
                  <a:pt x="8363635" y="0"/>
                </a:lnTo>
                <a:lnTo>
                  <a:pt x="8363635" y="8363635"/>
                </a:lnTo>
                <a:lnTo>
                  <a:pt x="0" y="836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28197" y="6092673"/>
            <a:ext cx="8068999" cy="8068999"/>
          </a:xfrm>
          <a:custGeom>
            <a:avLst/>
            <a:gdLst/>
            <a:ahLst/>
            <a:cxnLst/>
            <a:rect l="l" t="t" r="r" b="b"/>
            <a:pathLst>
              <a:path w="8068999" h="8068999">
                <a:moveTo>
                  <a:pt x="0" y="0"/>
                </a:moveTo>
                <a:lnTo>
                  <a:pt x="8068999" y="0"/>
                </a:lnTo>
                <a:lnTo>
                  <a:pt x="8068999" y="8068999"/>
                </a:lnTo>
                <a:lnTo>
                  <a:pt x="0" y="8068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29631" y="2236961"/>
            <a:ext cx="10139374" cy="622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8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LIMIT WYPOŻYCZEŃ</a:t>
            </a:r>
            <a:endParaRPr lang="en-US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899"/>
              </a:lnSpc>
            </a:pPr>
            <a:endParaRPr lang="en-US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800013" lvl="2" indent="-266671" algn="l">
              <a:lnSpc>
                <a:spcPts val="4899"/>
              </a:lnSpc>
              <a:buFont typeface="Arial"/>
              <a:buChar char="⚬"/>
            </a:pP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studenci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i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doktoranci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Uniwersytetu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</a:p>
          <a:p>
            <a:pPr marL="800013" lvl="2" indent="-266671" algn="l">
              <a:lnSpc>
                <a:spcPts val="4899"/>
              </a:lnSpc>
            </a:pP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-10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na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okres</a:t>
            </a:r>
            <a:r>
              <a:rPr lang="en-US" sz="3498" b="1" u="sng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3 </a:t>
            </a:r>
            <a:r>
              <a:rPr lang="en-US" sz="3498" b="1" u="sng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miesięcy</a:t>
            </a:r>
            <a:endParaRPr lang="en-US" sz="3498" b="1" u="sng" dirty="0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endParaRPr lang="pl-PL" sz="3498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594239" lvl="2" indent="-198080" algn="ctr">
              <a:lnSpc>
                <a:spcPts val="3639"/>
              </a:lnSpc>
            </a:pPr>
            <a:r>
              <a:rPr lang="pl-PL" sz="3498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(</a:t>
            </a:r>
            <a:r>
              <a:rPr lang="en-US" sz="3498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REGULAMIN BIBLIOTEKI §14 </a:t>
            </a:r>
            <a:r>
              <a:rPr lang="en-US" sz="3498" dirty="0" err="1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punkt</a:t>
            </a:r>
            <a:r>
              <a:rPr lang="en-US" sz="3498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7</a:t>
            </a:r>
            <a:r>
              <a:rPr lang="pl-PL" sz="3498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)</a:t>
            </a:r>
            <a:endParaRPr lang="en-US" sz="3498" b="1" u="sng" dirty="0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1090" y="3928527"/>
            <a:ext cx="4371633" cy="4114800"/>
          </a:xfrm>
          <a:custGeom>
            <a:avLst/>
            <a:gdLst/>
            <a:ahLst/>
            <a:cxnLst/>
            <a:rect l="l" t="t" r="r" b="b"/>
            <a:pathLst>
              <a:path w="4371633" h="4114800">
                <a:moveTo>
                  <a:pt x="0" y="0"/>
                </a:moveTo>
                <a:lnTo>
                  <a:pt x="4371633" y="0"/>
                </a:lnTo>
                <a:lnTo>
                  <a:pt x="43716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1" b="-11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19095" y="0"/>
            <a:ext cx="10299820" cy="10299820"/>
          </a:xfrm>
          <a:custGeom>
            <a:avLst/>
            <a:gdLst/>
            <a:ahLst/>
            <a:cxnLst/>
            <a:rect l="l" t="t" r="r" b="b"/>
            <a:pathLst>
              <a:path w="10299820" h="10299820">
                <a:moveTo>
                  <a:pt x="0" y="0"/>
                </a:moveTo>
                <a:lnTo>
                  <a:pt x="10299820" y="0"/>
                </a:lnTo>
                <a:lnTo>
                  <a:pt x="10299820" y="10299820"/>
                </a:lnTo>
                <a:lnTo>
                  <a:pt x="0" y="10299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8947" y="670906"/>
            <a:ext cx="7067723" cy="195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398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    Książek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358" y="318438"/>
            <a:ext cx="7021866" cy="9650124"/>
          </a:xfrm>
          <a:custGeom>
            <a:avLst/>
            <a:gdLst/>
            <a:ahLst/>
            <a:cxnLst/>
            <a:rect l="l" t="t" r="r" b="b"/>
            <a:pathLst>
              <a:path w="7021866" h="9650124">
                <a:moveTo>
                  <a:pt x="0" y="0"/>
                </a:moveTo>
                <a:lnTo>
                  <a:pt x="7021866" y="0"/>
                </a:lnTo>
                <a:lnTo>
                  <a:pt x="7021866" y="9650124"/>
                </a:lnTo>
                <a:lnTo>
                  <a:pt x="0" y="9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4526" y="6105182"/>
            <a:ext cx="8363635" cy="8363635"/>
          </a:xfrm>
          <a:custGeom>
            <a:avLst/>
            <a:gdLst/>
            <a:ahLst/>
            <a:cxnLst/>
            <a:rect l="l" t="t" r="r" b="b"/>
            <a:pathLst>
              <a:path w="8363635" h="8363635">
                <a:moveTo>
                  <a:pt x="0" y="0"/>
                </a:moveTo>
                <a:lnTo>
                  <a:pt x="8363635" y="0"/>
                </a:lnTo>
                <a:lnTo>
                  <a:pt x="8363635" y="8363635"/>
                </a:lnTo>
                <a:lnTo>
                  <a:pt x="0" y="836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45421" y="0"/>
            <a:ext cx="10642579" cy="5175212"/>
          </a:xfrm>
          <a:custGeom>
            <a:avLst/>
            <a:gdLst/>
            <a:ahLst/>
            <a:cxnLst/>
            <a:rect l="l" t="t" r="r" b="b"/>
            <a:pathLst>
              <a:path w="11670358" h="5175212">
                <a:moveTo>
                  <a:pt x="0" y="0"/>
                </a:moveTo>
                <a:lnTo>
                  <a:pt x="11670358" y="0"/>
                </a:lnTo>
                <a:lnTo>
                  <a:pt x="11670358" y="5175212"/>
                </a:lnTo>
                <a:lnTo>
                  <a:pt x="0" y="5175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45421" y="4180946"/>
            <a:ext cx="10642579" cy="6248560"/>
          </a:xfrm>
          <a:custGeom>
            <a:avLst/>
            <a:gdLst/>
            <a:ahLst/>
            <a:cxnLst/>
            <a:rect l="l" t="t" r="r" b="b"/>
            <a:pathLst>
              <a:path w="10642579" h="6248560">
                <a:moveTo>
                  <a:pt x="0" y="0"/>
                </a:moveTo>
                <a:lnTo>
                  <a:pt x="10642579" y="0"/>
                </a:lnTo>
                <a:lnTo>
                  <a:pt x="10642579" y="6248560"/>
                </a:lnTo>
                <a:lnTo>
                  <a:pt x="0" y="6248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90236" y="3551859"/>
            <a:ext cx="9074130" cy="9074130"/>
          </a:xfrm>
          <a:custGeom>
            <a:avLst/>
            <a:gdLst/>
            <a:ahLst/>
            <a:cxnLst/>
            <a:rect l="l" t="t" r="r" b="b"/>
            <a:pathLst>
              <a:path w="9074130" h="9074130">
                <a:moveTo>
                  <a:pt x="0" y="0"/>
                </a:moveTo>
                <a:lnTo>
                  <a:pt x="9074130" y="0"/>
                </a:lnTo>
                <a:lnTo>
                  <a:pt x="9074130" y="9074130"/>
                </a:lnTo>
                <a:lnTo>
                  <a:pt x="0" y="9074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3896" y="4390853"/>
            <a:ext cx="5726359" cy="3428657"/>
          </a:xfrm>
          <a:custGeom>
            <a:avLst/>
            <a:gdLst/>
            <a:ahLst/>
            <a:cxnLst/>
            <a:rect l="l" t="t" r="r" b="b"/>
            <a:pathLst>
              <a:path w="5726359" h="3428657">
                <a:moveTo>
                  <a:pt x="0" y="0"/>
                </a:moveTo>
                <a:lnTo>
                  <a:pt x="5726359" y="0"/>
                </a:lnTo>
                <a:lnTo>
                  <a:pt x="5726359" y="3428657"/>
                </a:lnTo>
                <a:lnTo>
                  <a:pt x="0" y="3428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45" r="-14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91879" y="-3689771"/>
            <a:ext cx="8363635" cy="8363635"/>
          </a:xfrm>
          <a:custGeom>
            <a:avLst/>
            <a:gdLst/>
            <a:ahLst/>
            <a:cxnLst/>
            <a:rect l="l" t="t" r="r" b="b"/>
            <a:pathLst>
              <a:path w="8363635" h="8363635">
                <a:moveTo>
                  <a:pt x="0" y="0"/>
                </a:moveTo>
                <a:lnTo>
                  <a:pt x="8363635" y="0"/>
                </a:lnTo>
                <a:lnTo>
                  <a:pt x="8363635" y="8363635"/>
                </a:lnTo>
                <a:lnTo>
                  <a:pt x="0" y="836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4328" y="1443105"/>
            <a:ext cx="6245927" cy="3230759"/>
          </a:xfrm>
          <a:custGeom>
            <a:avLst/>
            <a:gdLst/>
            <a:ahLst/>
            <a:cxnLst/>
            <a:rect l="l" t="t" r="r" b="b"/>
            <a:pathLst>
              <a:path w="6245927" h="3230759">
                <a:moveTo>
                  <a:pt x="0" y="0"/>
                </a:moveTo>
                <a:lnTo>
                  <a:pt x="6245926" y="0"/>
                </a:lnTo>
                <a:lnTo>
                  <a:pt x="6245926" y="3230759"/>
                </a:lnTo>
                <a:lnTo>
                  <a:pt x="0" y="32307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8750" y="1850688"/>
            <a:ext cx="4826257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398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Biblioteka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99192" y="141635"/>
            <a:ext cx="9892590" cy="5744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Katalog</a:t>
            </a: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29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komputerowy</a:t>
            </a: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INTEGRO WWW </a:t>
            </a:r>
          </a:p>
          <a:p>
            <a:pPr algn="ctr">
              <a:lnSpc>
                <a:spcPts val="3541"/>
              </a:lnSpc>
            </a:pP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 </a:t>
            </a:r>
            <a:r>
              <a:rPr lang="en-US" sz="2529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systemie</a:t>
            </a: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PROLIB</a:t>
            </a:r>
            <a:endParaRPr lang="pl-PL" sz="2529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3541"/>
              </a:lnSpc>
            </a:pPr>
            <a:endParaRPr lang="en-US" sz="2529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0" rtl="0" fontAlgn="base">
              <a:lnSpc>
                <a:spcPts val="3541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Katalog komputerowy INTEGRO WWW w systemie PROLIB</a:t>
            </a:r>
            <a:endParaRPr lang="pl-PL" sz="2400" b="0" i="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rtl="0" fontAlgn="base">
              <a:lnSpc>
                <a:spcPts val="3541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jest podstawowym źródłem informacji o zbiorach, zawiera opisy bibliograficzne książek i czasopism znajdujących się w Bibliotece Uniwersyteckiej  oraz miejsce ich gromadzenia. Katalog połączony jest z </a:t>
            </a:r>
            <a:r>
              <a:rPr lang="pl-PL" sz="2400" b="0" i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Zasobami elektronicznymi 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tj.</a:t>
            </a:r>
            <a:r>
              <a:rPr lang="pl-PL" sz="2400" b="0" i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Academica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, PWN IBUK Libra, 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Arianta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, Baza Wiedzy 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URad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, Biblioteka Nauki, </a:t>
            </a:r>
            <a:r>
              <a:rPr lang="pl-PL" sz="2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RDB, 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RCIN, Wolne Lektury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 co pozwala dotrzeć do pełnych tekstów dokumentów</a:t>
            </a:r>
          </a:p>
          <a:p>
            <a:pPr marL="0" rtl="0" fontAlgn="base">
              <a:lnSpc>
                <a:spcPts val="3541"/>
              </a:lnSpc>
              <a:spcBef>
                <a:spcPts val="0"/>
              </a:spcBef>
              <a:spcAft>
                <a:spcPts val="0"/>
              </a:spcAft>
            </a:pPr>
            <a:endParaRPr lang="en-US" sz="2307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27444" lvl="2" indent="-175815">
              <a:lnSpc>
                <a:spcPts val="3229"/>
              </a:lnSpc>
            </a:pPr>
            <a:r>
              <a:rPr lang="en-US" sz="2307" b="1" u="sng" dirty="0">
                <a:solidFill>
                  <a:schemeClr val="bg1">
                    <a:lumMod val="95000"/>
                  </a:schemeClr>
                </a:solidFill>
                <a:ea typeface="Now Bold"/>
                <a:cs typeface="Now Bold"/>
                <a:sym typeface="Now Bold"/>
                <a:hlinkClick r:id="rId16" tooltip="http://katalog.uniwersytetradom.pl/integro/catal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http://katalog.uniwersytetradom.pl/integro/catalog</a:t>
            </a:r>
          </a:p>
          <a:p>
            <a:pPr marL="527444" lvl="2" indent="-175815" algn="l">
              <a:lnSpc>
                <a:spcPts val="3229"/>
              </a:lnSpc>
            </a:pPr>
            <a:endParaRPr lang="en-US" sz="2307" b="1" u="sng" dirty="0">
              <a:solidFill>
                <a:srgbClr val="0000FF"/>
              </a:solidFill>
              <a:latin typeface="Now Bold"/>
              <a:ea typeface="Now Bold"/>
              <a:cs typeface="Now Bold"/>
              <a:sym typeface="Now Bold"/>
              <a:hlinkClick r:id="rId16" tooltip="http://katalog.uniwersytetradom.pl/integro/catalo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DF9325B-CF7B-454D-9DDA-0B1E69D7C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http://katalog.uniwersytetradom.pl/integro/catalog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AF1C44F-57FC-4203-A1AC-B8FF8F34AD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91" y="5605731"/>
            <a:ext cx="7021866" cy="394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4500" y="1028700"/>
            <a:ext cx="8339351" cy="8339351"/>
          </a:xfrm>
          <a:custGeom>
            <a:avLst/>
            <a:gdLst/>
            <a:ahLst/>
            <a:cxnLst/>
            <a:rect l="l" t="t" r="r" b="b"/>
            <a:pathLst>
              <a:path w="8339351" h="8339351">
                <a:moveTo>
                  <a:pt x="0" y="0"/>
                </a:moveTo>
                <a:lnTo>
                  <a:pt x="8339351" y="0"/>
                </a:lnTo>
                <a:lnTo>
                  <a:pt x="8339351" y="8339351"/>
                </a:lnTo>
                <a:lnTo>
                  <a:pt x="0" y="833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24833" y="-2907056"/>
            <a:ext cx="12138034" cy="12138034"/>
          </a:xfrm>
          <a:custGeom>
            <a:avLst/>
            <a:gdLst/>
            <a:ahLst/>
            <a:cxnLst/>
            <a:rect l="l" t="t" r="r" b="b"/>
            <a:pathLst>
              <a:path w="12138034" h="12138034">
                <a:moveTo>
                  <a:pt x="0" y="0"/>
                </a:moveTo>
                <a:lnTo>
                  <a:pt x="12138034" y="0"/>
                </a:lnTo>
                <a:lnTo>
                  <a:pt x="12138034" y="12138034"/>
                </a:lnTo>
                <a:lnTo>
                  <a:pt x="0" y="1213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53694" y="266701"/>
            <a:ext cx="10297422" cy="8686800"/>
          </a:xfrm>
          <a:custGeom>
            <a:avLst/>
            <a:gdLst/>
            <a:ahLst/>
            <a:cxnLst/>
            <a:rect l="l" t="t" r="r" b="b"/>
            <a:pathLst>
              <a:path w="10297422" h="8449101">
                <a:moveTo>
                  <a:pt x="0" y="0"/>
                </a:moveTo>
                <a:lnTo>
                  <a:pt x="10297422" y="0"/>
                </a:lnTo>
                <a:lnTo>
                  <a:pt x="10297422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85950" y="-237755"/>
            <a:ext cx="12138034" cy="12138034"/>
          </a:xfrm>
          <a:custGeom>
            <a:avLst/>
            <a:gdLst/>
            <a:ahLst/>
            <a:cxnLst/>
            <a:rect l="l" t="t" r="r" b="b"/>
            <a:pathLst>
              <a:path w="12138034" h="12138034">
                <a:moveTo>
                  <a:pt x="0" y="0"/>
                </a:moveTo>
                <a:lnTo>
                  <a:pt x="12138034" y="0"/>
                </a:lnTo>
                <a:lnTo>
                  <a:pt x="12138034" y="12138034"/>
                </a:lnTo>
                <a:lnTo>
                  <a:pt x="0" y="1213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1457" y="1648869"/>
            <a:ext cx="7160657" cy="61446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60117" y="86979"/>
            <a:ext cx="11734799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4"/>
              </a:lnSpc>
            </a:pPr>
            <a:r>
              <a:rPr lang="en-US" sz="4000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Wyszukiwanie</a:t>
            </a:r>
            <a:r>
              <a:rPr lang="en-US" sz="40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w </a:t>
            </a:r>
            <a:r>
              <a:rPr lang="en-US" sz="4000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katalogu</a:t>
            </a:r>
            <a:r>
              <a:rPr lang="en-US" sz="40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INTEGRO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84313" y="1535260"/>
            <a:ext cx="9836184" cy="590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pl-PL" sz="3200" b="1" dirty="0">
              <a:solidFill>
                <a:srgbClr val="000000"/>
              </a:solidFill>
              <a:latin typeface="Now" panose="020B0604020202020204" charset="-18"/>
              <a:ea typeface="Now Bold"/>
              <a:cs typeface="Now Bold"/>
              <a:sym typeface="Now Bold"/>
            </a:endParaRPr>
          </a:p>
          <a:p>
            <a:pPr algn="ctr"/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    </a:t>
            </a:r>
            <a:r>
              <a:rPr lang="pl-PL" sz="2400" b="1" u="sng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Katalog biblioteki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oraz </a:t>
            </a:r>
            <a:r>
              <a:rPr lang="pl-PL" sz="2400" b="1" u="sng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zasoby cyfrowe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poprzez wybór              indeksu wyszukiwawczego:</a:t>
            </a:r>
            <a:endParaRPr lang="pl-PL" sz="240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wszystkie pola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autor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tytuł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temat </a:t>
            </a:r>
          </a:p>
          <a:p>
            <a:pPr marL="420759" lvl="2" algn="l"/>
            <a:endParaRPr lang="en-US" sz="240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ctr"/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 także poprzez </a:t>
            </a:r>
            <a:r>
              <a:rPr lang="pl-PL" sz="2400" b="1" u="sng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egzemplarz</a:t>
            </a:r>
            <a:r>
              <a:rPr lang="en-US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:</a:t>
            </a:r>
          </a:p>
          <a:p>
            <a:pPr marL="420759" lvl="2" algn="ctr"/>
            <a:r>
              <a:rPr lang="en-US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wg inwentarza 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wg sygnatury poszukiwanego dokumentu</a:t>
            </a:r>
          </a:p>
          <a:p>
            <a:pPr marL="420759" lvl="2" algn="l"/>
            <a:endParaRPr lang="pl-PL" sz="2000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l"/>
            <a:endParaRPr lang="pl-PL" sz="276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/>
            <a:r>
              <a:rPr lang="pl-PL" sz="20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„ Instrukcja korzystania”</a:t>
            </a:r>
            <a:endParaRPr lang="en-US" sz="200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l"/>
            <a:r>
              <a:rPr lang="pl-PL" sz="20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na stronie: </a:t>
            </a:r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latin typeface="Now" panose="020B0604020202020204" charset="-18"/>
                <a:ea typeface="Now"/>
                <a:cs typeface="Now"/>
                <a:sym typeface="Now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www.biblioteka.uniwersytetradom.pl/katalogi/</a:t>
            </a:r>
            <a:endParaRPr lang="pl-PL" sz="2000" b="1" dirty="0">
              <a:solidFill>
                <a:schemeClr val="tx2">
                  <a:lumMod val="50000"/>
                </a:schemeClr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6673" y="-2584388"/>
            <a:ext cx="11220673" cy="11220673"/>
          </a:xfrm>
          <a:custGeom>
            <a:avLst/>
            <a:gdLst/>
            <a:ahLst/>
            <a:cxnLst/>
            <a:rect l="l" t="t" r="r" b="b"/>
            <a:pathLst>
              <a:path w="11220673" h="11220673">
                <a:moveTo>
                  <a:pt x="0" y="0"/>
                </a:moveTo>
                <a:lnTo>
                  <a:pt x="11220673" y="0"/>
                </a:lnTo>
                <a:lnTo>
                  <a:pt x="11220673" y="11220673"/>
                </a:lnTo>
                <a:lnTo>
                  <a:pt x="0" y="1122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3795" y="5616140"/>
            <a:ext cx="5255277" cy="5255277"/>
          </a:xfrm>
          <a:custGeom>
            <a:avLst/>
            <a:gdLst/>
            <a:ahLst/>
            <a:cxnLst/>
            <a:rect l="l" t="t" r="r" b="b"/>
            <a:pathLst>
              <a:path w="5255277" h="5255277">
                <a:moveTo>
                  <a:pt x="0" y="0"/>
                </a:moveTo>
                <a:lnTo>
                  <a:pt x="5255277" y="0"/>
                </a:lnTo>
                <a:lnTo>
                  <a:pt x="5255277" y="5255277"/>
                </a:lnTo>
                <a:lnTo>
                  <a:pt x="0" y="5255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2084" y="3543123"/>
            <a:ext cx="9588951" cy="9588951"/>
          </a:xfrm>
          <a:custGeom>
            <a:avLst/>
            <a:gdLst/>
            <a:ahLst/>
            <a:cxnLst/>
            <a:rect l="l" t="t" r="r" b="b"/>
            <a:pathLst>
              <a:path w="9588951" h="9588951">
                <a:moveTo>
                  <a:pt x="0" y="0"/>
                </a:moveTo>
                <a:lnTo>
                  <a:pt x="9588951" y="0"/>
                </a:lnTo>
                <a:lnTo>
                  <a:pt x="9588951" y="9588951"/>
                </a:lnTo>
                <a:lnTo>
                  <a:pt x="0" y="958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84627" y="1668573"/>
            <a:ext cx="11203373" cy="7747122"/>
          </a:xfrm>
          <a:custGeom>
            <a:avLst/>
            <a:gdLst/>
            <a:ahLst/>
            <a:cxnLst/>
            <a:rect l="l" t="t" r="r" b="b"/>
            <a:pathLst>
              <a:path w="16440763" h="8306117">
                <a:moveTo>
                  <a:pt x="0" y="0"/>
                </a:moveTo>
                <a:lnTo>
                  <a:pt x="16440763" y="0"/>
                </a:lnTo>
                <a:lnTo>
                  <a:pt x="16440763" y="8306117"/>
                </a:lnTo>
                <a:lnTo>
                  <a:pt x="0" y="83061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059" y="0"/>
            <a:ext cx="5231176" cy="5331746"/>
          </a:xfrm>
          <a:custGeom>
            <a:avLst/>
            <a:gdLst/>
            <a:ahLst/>
            <a:cxnLst/>
            <a:rect l="l" t="t" r="r" b="b"/>
            <a:pathLst>
              <a:path w="5231176" h="5331746">
                <a:moveTo>
                  <a:pt x="0" y="0"/>
                </a:moveTo>
                <a:lnTo>
                  <a:pt x="5231176" y="0"/>
                </a:lnTo>
                <a:lnTo>
                  <a:pt x="5231176" y="5331746"/>
                </a:lnTo>
                <a:lnTo>
                  <a:pt x="0" y="5331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84627" y="198541"/>
            <a:ext cx="11203373" cy="1288656"/>
          </a:xfrm>
          <a:custGeom>
            <a:avLst/>
            <a:gdLst/>
            <a:ahLst/>
            <a:cxnLst/>
            <a:rect l="l" t="t" r="r" b="b"/>
            <a:pathLst>
              <a:path w="11791849" h="1288656">
                <a:moveTo>
                  <a:pt x="0" y="0"/>
                </a:moveTo>
                <a:lnTo>
                  <a:pt x="11791849" y="0"/>
                </a:lnTo>
                <a:lnTo>
                  <a:pt x="11791849" y="1288657"/>
                </a:lnTo>
                <a:lnTo>
                  <a:pt x="0" y="1288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91651" y="392190"/>
            <a:ext cx="9110450" cy="82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5"/>
              </a:lnSpc>
            </a:pPr>
            <a:r>
              <a:rPr lang="en-US" sz="4403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Wypożyczalnia  Książek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112" r="114"/>
          <a:stretch>
            <a:fillRect/>
          </a:stretch>
        </p:blipFill>
        <p:spPr>
          <a:xfrm>
            <a:off x="1706855" y="931971"/>
            <a:ext cx="4445584" cy="429739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5024605"/>
            <a:ext cx="5262395" cy="5262395"/>
            <a:chOff x="0" y="0"/>
            <a:chExt cx="7189605" cy="7189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89597" cy="7189597"/>
            </a:xfrm>
            <a:custGeom>
              <a:avLst/>
              <a:gdLst/>
              <a:ahLst/>
              <a:cxnLst/>
              <a:rect l="l" t="t" r="r" b="b"/>
              <a:pathLst>
                <a:path w="7189597" h="7189597">
                  <a:moveTo>
                    <a:pt x="0" y="0"/>
                  </a:moveTo>
                  <a:lnTo>
                    <a:pt x="5545836" y="0"/>
                  </a:lnTo>
                  <a:cubicBezTo>
                    <a:pt x="6452489" y="0"/>
                    <a:pt x="7189597" y="736981"/>
                    <a:pt x="7189597" y="1643761"/>
                  </a:cubicBezTo>
                  <a:lnTo>
                    <a:pt x="7189597" y="7189597"/>
                  </a:lnTo>
                  <a:lnTo>
                    <a:pt x="0" y="7189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3753" t="-2544" r="-1493" b="-70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60092" y="2763713"/>
            <a:ext cx="10347939" cy="622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1"/>
              </a:lnSpc>
            </a:pPr>
            <a:r>
              <a:rPr lang="en-US" sz="28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Wypożyczyć</a:t>
            </a:r>
            <a:r>
              <a:rPr lang="en-US" sz="28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8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książkę</a:t>
            </a:r>
            <a:r>
              <a:rPr lang="en-US" sz="28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8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można</a:t>
            </a:r>
            <a:r>
              <a:rPr lang="en-US" sz="28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:</a:t>
            </a:r>
          </a:p>
          <a:p>
            <a:pPr algn="l">
              <a:lnSpc>
                <a:spcPts val="3951"/>
              </a:lnSpc>
            </a:pPr>
            <a:endParaRPr lang="en-US" sz="2822" b="1" dirty="0">
              <a:solidFill>
                <a:srgbClr val="FFFFFF"/>
              </a:solidFill>
              <a:latin typeface="Now" panose="020B0604020202020204" charset="-18"/>
              <a:ea typeface="Now Bold"/>
              <a:cs typeface="Now Bold"/>
              <a:sym typeface="Now Bold"/>
            </a:endParaRPr>
          </a:p>
          <a:p>
            <a:pPr marL="599543" lvl="2" indent="-199848" algn="l">
              <a:lnSpc>
                <a:spcPts val="3671"/>
              </a:lnSpc>
              <a:buFont typeface="Arial"/>
              <a:buChar char="⚬"/>
            </a:pPr>
            <a:r>
              <a:rPr lang="en-US" sz="26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przez</a:t>
            </a:r>
            <a:r>
              <a:rPr lang="en-US" sz="26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katalog</a:t>
            </a:r>
            <a:r>
              <a:rPr lang="en-US" sz="26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INTEGRO WWW</a:t>
            </a:r>
          </a:p>
          <a:p>
            <a:pPr algn="l">
              <a:lnSpc>
                <a:spcPts val="3671"/>
              </a:lnSpc>
            </a:pPr>
            <a:r>
              <a:rPr lang="pl-PL" sz="26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    </a:t>
            </a:r>
            <a:r>
              <a:rPr lang="en-US" sz="26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-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zalogować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się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zamówić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książki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71"/>
              </a:lnSpc>
            </a:pP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     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znajdujące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się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w </a:t>
            </a: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agazynie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B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iblioteki</a:t>
            </a:r>
            <a:endParaRPr lang="en-US" sz="2622" dirty="0">
              <a:solidFill>
                <a:srgbClr val="FFFFF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599543" lvl="2" indent="-199848" algn="l">
              <a:lnSpc>
                <a:spcPts val="3671"/>
              </a:lnSpc>
            </a:pPr>
            <a:endParaRPr lang="en-US" sz="2622" dirty="0">
              <a:solidFill>
                <a:srgbClr val="FFFFF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599442" lvl="2" indent="-199814" algn="l">
              <a:lnSpc>
                <a:spcPts val="3671"/>
              </a:lnSpc>
              <a:buFont typeface="Arial"/>
              <a:buChar char="⚬"/>
            </a:pPr>
            <a:r>
              <a:rPr lang="en-US" sz="26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przez</a:t>
            </a:r>
            <a:r>
              <a:rPr lang="en-US" sz="26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2622" b="1" dirty="0" err="1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samoobsługę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w </a:t>
            </a: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M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agazynie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olnego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ostępu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(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podręczniki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o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sygnaturze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z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dodatkową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literą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en-US" sz="2622" b="1" dirty="0">
                <a:solidFill>
                  <a:srgbClr val="FFFFFF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A </a:t>
            </a:r>
            <a:r>
              <a:rPr lang="en-US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)</a:t>
            </a:r>
            <a:endParaRPr lang="pl-PL" sz="2622" dirty="0">
              <a:solidFill>
                <a:srgbClr val="FFFFF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599442" lvl="2" indent="-199814" algn="l">
              <a:lnSpc>
                <a:spcPts val="3671"/>
              </a:lnSpc>
              <a:buFont typeface="Arial"/>
              <a:buChar char="⚬"/>
            </a:pPr>
            <a:endParaRPr lang="pl-PL" sz="2622" dirty="0">
              <a:solidFill>
                <a:srgbClr val="FFFFF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599442" lvl="2" indent="-199814" algn="l">
              <a:lnSpc>
                <a:spcPts val="3671"/>
              </a:lnSpc>
              <a:buFont typeface="Arial"/>
              <a:buChar char="⚬"/>
            </a:pPr>
            <a:r>
              <a:rPr lang="pl-PL" sz="2622" b="1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zamówić do książkomatu </a:t>
            </a:r>
            <a:r>
              <a:rPr lang="pl-PL" sz="2622" dirty="0">
                <a:solidFill>
                  <a:srgbClr val="FFFFFF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i odebrać w dowolnym momencie 24/7</a:t>
            </a:r>
            <a:endParaRPr lang="en-US" sz="2622" dirty="0">
              <a:solidFill>
                <a:srgbClr val="FFFFF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algn="l">
              <a:lnSpc>
                <a:spcPts val="3671"/>
              </a:lnSpc>
            </a:pPr>
            <a:endParaRPr lang="en-US" sz="262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71"/>
              </a:lnSpc>
            </a:pP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2372</Words>
  <Application>Microsoft Office PowerPoint</Application>
  <PresentationFormat>Niestandardowy</PresentationFormat>
  <Paragraphs>343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Open Sans</vt:lpstr>
      <vt:lpstr>Now Bold</vt:lpstr>
      <vt:lpstr>Now</vt:lpstr>
      <vt:lpstr>Calibri</vt:lpstr>
      <vt:lpstr>Open Sans Bold</vt:lpstr>
      <vt:lpstr>Now Medium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Zapraszamy do korzystania z zasobów Biblioteki Uniwersytetu. Odwiedź nas na facebooku: https://biblioteka.uniwersytetradom.pl/ https://www.instagram.com/bibl.uwrad/ https://www.facebook.com/profile.php?id=61555348418266&amp;locale=pl_PL</dc:title>
  <dc:creator>julia kobylarczyk</dc:creator>
  <cp:lastModifiedBy>Julia Kobylarczyk</cp:lastModifiedBy>
  <cp:revision>95</cp:revision>
  <cp:lastPrinted>2025-10-01T10:14:33Z</cp:lastPrinted>
  <dcterms:created xsi:type="dcterms:W3CDTF">2006-08-16T00:00:00Z</dcterms:created>
  <dcterms:modified xsi:type="dcterms:W3CDTF">2025-10-16T13:08:01Z</dcterms:modified>
  <dc:identifier>DAGQhTcyOfs</dc:identifier>
</cp:coreProperties>
</file>